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307" r:id="rId4"/>
    <p:sldId id="309" r:id="rId5"/>
    <p:sldId id="317" r:id="rId6"/>
    <p:sldId id="308" r:id="rId7"/>
    <p:sldId id="288" r:id="rId8"/>
    <p:sldId id="289" r:id="rId9"/>
    <p:sldId id="258" r:id="rId10"/>
    <p:sldId id="272" r:id="rId11"/>
    <p:sldId id="297" r:id="rId12"/>
    <p:sldId id="298" r:id="rId13"/>
    <p:sldId id="304" r:id="rId14"/>
    <p:sldId id="299" r:id="rId15"/>
    <p:sldId id="300" r:id="rId16"/>
    <p:sldId id="275" r:id="rId17"/>
    <p:sldId id="302" r:id="rId18"/>
    <p:sldId id="303" r:id="rId19"/>
    <p:sldId id="306" r:id="rId20"/>
    <p:sldId id="310" r:id="rId21"/>
    <p:sldId id="311" r:id="rId22"/>
    <p:sldId id="318" r:id="rId23"/>
    <p:sldId id="319" r:id="rId24"/>
    <p:sldId id="314" r:id="rId25"/>
    <p:sldId id="313" r:id="rId26"/>
    <p:sldId id="321" r:id="rId27"/>
    <p:sldId id="322" r:id="rId28"/>
    <p:sldId id="315" r:id="rId29"/>
    <p:sldId id="323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7BCB9-C0B2-4A3D-81CF-34285A9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F10159-07AC-41DA-B981-E61E0C2B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A030B-A0D4-466B-9E3E-39AD50D5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FD1D5-0326-40B5-A9CE-C7D84093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AC4D53-85C5-4912-8DE4-69E0EA6F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9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0B4D-FAC9-4BED-80F2-C8E27A22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91836-BC3C-465C-BAEB-55D97D65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D7B0B-A4D9-4995-8291-F15B0063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E55B3-983F-401B-BEC8-BBEEAA84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72017-D37C-46AB-9EE3-53D725FC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2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B29152-E6C4-4834-BE1E-33CA7BA6D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9FB500-CA5D-49D1-A0BF-AC3B9AFAB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6C7D6-50B0-4AC4-8BEB-DAFDCA89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8F2ED-87F2-4089-B843-3D84D3D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731724-5699-4FBA-AE7C-327DCB3B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34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22F3-A7CF-4206-A5D7-9DF9F701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D9633-9410-44D2-BF17-BCD61B1E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4E41D-050E-4AD8-B7BD-1B327EC4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34E51-6164-4CCD-8716-B4285B65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A9CC2-4A5D-4AED-8192-340E7387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2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9210F-01F8-4FBA-BEE0-F2B4AE03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C28E1A-E162-46D8-873A-12FF236F8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F3C4B-C983-443B-9D2E-4C37D2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BA6DA-8CAA-4F23-9C99-F7A58DA4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6D3FD-C0AB-4F59-8219-1A5A4B97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19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C9F32-C011-4B70-AEB6-2DA7F47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D9E73-AD3F-40FF-8300-E78417B87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39C2F7-EA30-469C-AAC3-7F4C7885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6E31E-BE8A-45A5-8911-D04187CC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8E2992-EC51-4FB4-9BA6-3DCEAA6B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CEA229-1E3A-4C8F-ADCF-4D554719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4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9335-16F4-440B-83EC-522ED924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8D09CD-9E3A-43D3-B622-D0EBFB0F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0B95A7-49A9-47E1-BBF3-ABBD5E0B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646F3-63C2-4F8F-8779-7D549947B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2D503A-9C84-4321-8737-CCC631FEA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93A252-F58B-4454-BF3D-B63B62BF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3AFEF4-364C-4991-A20C-5F29A61F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C18BCD-590F-4872-B341-AADFA14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0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22EB-A864-44EC-B5BF-2FD3715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4AE54-E919-4B71-B97C-5D680CDA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98835D-46B5-46F7-AF30-1D8C4557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EAC273-EDCE-4337-A8E3-B61AEC51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7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BF8DB0-A6F0-44EE-991B-54D33B26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D6E97E-06FA-4BB1-8449-24F7266E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D5F85-7EF5-47A5-BCAF-5FB0B951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599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1F23-11C1-4B09-AF2A-744DB4C2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B9BC2C-E808-4506-8E85-28E603FD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770E5-9586-432E-942C-0B4C70696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921C7-AF66-4A98-AEB5-43A094F4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A8CE72-83FC-425D-B8EC-6D2A34D2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413EFF-3285-474D-B822-73711962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79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F26DE-FC23-4A31-AE97-27B3B060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7AE0DD-1DD0-40C9-BFE1-114D3233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2A3605-8D1B-4227-97DC-6E04810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A9AB9A-FF60-449A-9020-16571609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A2E996-54AD-4500-A329-2F418832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E74C6B-6BF3-4381-87BE-3C9B5644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90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DFD42F-BB83-4943-B614-6D10CEE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28DF5-EBF5-40A5-89C8-674AFB79E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7E31B2-3460-43D2-9169-2CC52961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F126-63EA-4B82-BA20-396E369DBACB}" type="datetimeFigureOut">
              <a:rPr lang="es-CO" smtClean="0"/>
              <a:t>27/11/2021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4E125-D08E-4CFA-9878-5D90E1D0D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071F97-D0C4-4675-A101-37E3DFF8C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934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8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30.png"/><Relationship Id="rId5" Type="http://schemas.openxmlformats.org/officeDocument/2006/relationships/image" Target="../media/image40.png"/><Relationship Id="rId10" Type="http://schemas.openxmlformats.org/officeDocument/2006/relationships/image" Target="../media/image120.png"/><Relationship Id="rId4" Type="http://schemas.openxmlformats.org/officeDocument/2006/relationships/image" Target="../media/image39.svg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Forma&#10;&#10;Descripción generada automáticamente">
            <a:extLst>
              <a:ext uri="{FF2B5EF4-FFF2-40B4-BE49-F238E27FC236}">
                <a16:creationId xmlns:a16="http://schemas.microsoft.com/office/drawing/2014/main" id="{E6F465DE-4AAC-4A03-ACA0-17CB8B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11" y="5294757"/>
            <a:ext cx="1441938" cy="137506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0E6FC5-0756-4FF8-8841-4101A46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363" y="5261321"/>
            <a:ext cx="1441938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915D35F1-F2E1-4C2C-B388-13A4F0A7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458"/>
            <a:ext cx="9144000" cy="2387600"/>
          </a:xfrm>
        </p:spPr>
        <p:txBody>
          <a:bodyPr>
            <a:normAutofit/>
          </a:bodyPr>
          <a:lstStyle/>
          <a:p>
            <a:br>
              <a:rPr lang="es-MX" sz="4400" b="0" i="0" dirty="0">
                <a:effectLst/>
              </a:rPr>
            </a:br>
            <a:r>
              <a:rPr lang="es-MX" sz="4400" b="0" i="0" dirty="0" err="1">
                <a:effectLst/>
              </a:rPr>
              <a:t>Epidemic</a:t>
            </a:r>
            <a:r>
              <a:rPr lang="es-MX" sz="4400" b="0" i="0" dirty="0">
                <a:effectLst/>
              </a:rPr>
              <a:t> </a:t>
            </a:r>
            <a:r>
              <a:rPr lang="es-MX" sz="4400" dirty="0" err="1"/>
              <a:t>P</a:t>
            </a:r>
            <a:r>
              <a:rPr lang="es-MX" sz="4400" b="0" i="0" dirty="0" err="1">
                <a:effectLst/>
              </a:rPr>
              <a:t>ropagation</a:t>
            </a:r>
            <a:r>
              <a:rPr lang="es-MX" sz="4400" b="0" i="0" dirty="0">
                <a:effectLst/>
              </a:rPr>
              <a:t> </a:t>
            </a:r>
            <a:r>
              <a:rPr lang="es-MX" sz="4400" b="0" i="0" dirty="0" err="1">
                <a:effectLst/>
              </a:rPr>
              <a:t>Operators</a:t>
            </a:r>
            <a:r>
              <a:rPr lang="es-MX" sz="4400" b="0" i="0" dirty="0">
                <a:effectLst/>
              </a:rPr>
              <a:t> in Meta-</a:t>
            </a:r>
            <a:r>
              <a:rPr lang="es-MX" sz="4400" b="0" i="0" dirty="0" err="1">
                <a:effectLst/>
              </a:rPr>
              <a:t>populations</a:t>
            </a:r>
            <a:endParaRPr lang="en-US" sz="13800" dirty="0"/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E3B59812-5DD3-452A-AF24-F0AAD38D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363" y="282015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s-MX" sz="2000" dirty="0"/>
              <a:t>José Alejandro Rojas Venegas</a:t>
            </a:r>
          </a:p>
          <a:p>
            <a:r>
              <a:rPr lang="es-MX" sz="2000" dirty="0"/>
              <a:t>Grupo de </a:t>
            </a:r>
            <a:r>
              <a:rPr lang="es-MX" sz="2000" dirty="0" err="1"/>
              <a:t>Sociofísica</a:t>
            </a:r>
            <a:r>
              <a:rPr lang="es-MX" sz="2000" dirty="0"/>
              <a:t> y </a:t>
            </a:r>
            <a:r>
              <a:rPr lang="es-MX" sz="2000" dirty="0" err="1"/>
              <a:t>Econofísica</a:t>
            </a:r>
            <a:endParaRPr lang="es-MX" sz="2000" dirty="0"/>
          </a:p>
          <a:p>
            <a:r>
              <a:rPr lang="es-CO" sz="2000" dirty="0"/>
              <a:t>Departamento de Física, Facultad de Ciencias</a:t>
            </a:r>
          </a:p>
          <a:p>
            <a:r>
              <a:rPr lang="es-CO" sz="2000" dirty="0"/>
              <a:t>Universidad Nacional de Colombia</a:t>
            </a:r>
          </a:p>
          <a:p>
            <a:r>
              <a:rPr lang="es-CO" sz="2000" dirty="0"/>
              <a:t>Seminario de Redes y Complejidad </a:t>
            </a:r>
          </a:p>
        </p:txBody>
      </p:sp>
      <p:pic>
        <p:nvPicPr>
          <p:cNvPr id="4" name="Imagen 3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FEB6802-5EEA-48F6-AC02-276EC0F09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9" y="5261321"/>
            <a:ext cx="1441938" cy="14419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708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Interpretation of H: SIS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C6E9501-F3E7-4855-9CA9-0CC5E46A9956}"/>
              </a:ext>
            </a:extLst>
          </p:cNvPr>
          <p:cNvSpPr/>
          <p:nvPr/>
        </p:nvSpPr>
        <p:spPr>
          <a:xfrm>
            <a:off x="1500810" y="3207026"/>
            <a:ext cx="1351722" cy="132556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  <a:endParaRPr lang="en-US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3CE9F5E-5CC1-49A0-A3D2-511EED492E2D}"/>
              </a:ext>
            </a:extLst>
          </p:cNvPr>
          <p:cNvSpPr/>
          <p:nvPr/>
        </p:nvSpPr>
        <p:spPr>
          <a:xfrm>
            <a:off x="3554897" y="3207023"/>
            <a:ext cx="1351722" cy="132556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  <a:endParaRPr lang="en-US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2202998-706E-41CA-BEF0-6FA3444C76CB}"/>
              </a:ext>
            </a:extLst>
          </p:cNvPr>
          <p:cNvSpPr/>
          <p:nvPr/>
        </p:nvSpPr>
        <p:spPr>
          <a:xfrm>
            <a:off x="5608984" y="3207024"/>
            <a:ext cx="1351722" cy="132556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  <a:endParaRPr lang="en-US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433AE56-67AF-443F-927D-10B601759E4E}"/>
              </a:ext>
            </a:extLst>
          </p:cNvPr>
          <p:cNvSpPr/>
          <p:nvPr/>
        </p:nvSpPr>
        <p:spPr>
          <a:xfrm>
            <a:off x="7663073" y="3207022"/>
            <a:ext cx="1351722" cy="132556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  <a:endParaRPr lang="en-US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29AA7EB5-5F1E-426D-9F22-2BC1A5574E07}"/>
              </a:ext>
            </a:extLst>
          </p:cNvPr>
          <p:cNvSpPr/>
          <p:nvPr/>
        </p:nvSpPr>
        <p:spPr>
          <a:xfrm>
            <a:off x="4322282" y="2885249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10BAAE22-0E0C-4074-A1E8-D7E4DA32BD65}"/>
              </a:ext>
            </a:extLst>
          </p:cNvPr>
          <p:cNvSpPr/>
          <p:nvPr/>
        </p:nvSpPr>
        <p:spPr>
          <a:xfrm>
            <a:off x="6467893" y="2885249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36262924-A557-4AC4-871F-DBD71314EFE4}"/>
              </a:ext>
            </a:extLst>
          </p:cNvPr>
          <p:cNvSpPr/>
          <p:nvPr/>
        </p:nvSpPr>
        <p:spPr>
          <a:xfrm flipV="1">
            <a:off x="2176670" y="4340212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A5D5C71D-A390-4426-A1E3-7DF9C0E555AE}"/>
              </a:ext>
            </a:extLst>
          </p:cNvPr>
          <p:cNvSpPr/>
          <p:nvPr/>
        </p:nvSpPr>
        <p:spPr>
          <a:xfrm flipV="1">
            <a:off x="4230758" y="4340212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o 16">
            <a:extLst>
              <a:ext uri="{FF2B5EF4-FFF2-40B4-BE49-F238E27FC236}">
                <a16:creationId xmlns:a16="http://schemas.microsoft.com/office/drawing/2014/main" id="{103672FA-B2C9-4291-B9DB-61B1796DE057}"/>
              </a:ext>
            </a:extLst>
          </p:cNvPr>
          <p:cNvSpPr/>
          <p:nvPr/>
        </p:nvSpPr>
        <p:spPr>
          <a:xfrm flipV="1">
            <a:off x="6467893" y="4359794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8E065397-DA3B-432F-9374-BEE835867906}"/>
              </a:ext>
            </a:extLst>
          </p:cNvPr>
          <p:cNvSpPr/>
          <p:nvPr/>
        </p:nvSpPr>
        <p:spPr>
          <a:xfrm>
            <a:off x="981657" y="3610226"/>
            <a:ext cx="519153" cy="519153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B9FFDB9D-A987-4157-8D3D-2D71A7B4125A}"/>
              </a:ext>
            </a:extLst>
          </p:cNvPr>
          <p:cNvSpPr/>
          <p:nvPr/>
        </p:nvSpPr>
        <p:spPr>
          <a:xfrm>
            <a:off x="3112108" y="3610225"/>
            <a:ext cx="519153" cy="519153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o 20">
            <a:extLst>
              <a:ext uri="{FF2B5EF4-FFF2-40B4-BE49-F238E27FC236}">
                <a16:creationId xmlns:a16="http://schemas.microsoft.com/office/drawing/2014/main" id="{8A18298F-E77B-4482-BA69-FFC19FCA0847}"/>
              </a:ext>
            </a:extLst>
          </p:cNvPr>
          <p:cNvSpPr/>
          <p:nvPr/>
        </p:nvSpPr>
        <p:spPr>
          <a:xfrm>
            <a:off x="5122341" y="3610224"/>
            <a:ext cx="519153" cy="519153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8DAB7D4B-E2C8-4429-993A-949F210EB367}"/>
              </a:ext>
            </a:extLst>
          </p:cNvPr>
          <p:cNvSpPr/>
          <p:nvPr/>
        </p:nvSpPr>
        <p:spPr>
          <a:xfrm>
            <a:off x="7187772" y="3610223"/>
            <a:ext cx="519153" cy="519153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929447F1-1800-496C-95CC-DA66FA7D8E52}"/>
              </a:ext>
            </a:extLst>
          </p:cNvPr>
          <p:cNvSpPr/>
          <p:nvPr/>
        </p:nvSpPr>
        <p:spPr>
          <a:xfrm>
            <a:off x="8550183" y="2885249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o 24">
            <a:extLst>
              <a:ext uri="{FF2B5EF4-FFF2-40B4-BE49-F238E27FC236}">
                <a16:creationId xmlns:a16="http://schemas.microsoft.com/office/drawing/2014/main" id="{B5F4A88B-C9B5-4D7B-9B07-DEB768AFDE56}"/>
              </a:ext>
            </a:extLst>
          </p:cNvPr>
          <p:cNvSpPr/>
          <p:nvPr/>
        </p:nvSpPr>
        <p:spPr>
          <a:xfrm flipV="1">
            <a:off x="8521981" y="4340212"/>
            <a:ext cx="1962564" cy="519152"/>
          </a:xfrm>
          <a:prstGeom prst="arc">
            <a:avLst>
              <a:gd name="adj1" fmla="val 10753547"/>
              <a:gd name="adj2" fmla="val 0"/>
            </a:avLst>
          </a:prstGeom>
          <a:noFill/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62F3E35-E994-4E01-A67E-14806E84979B}"/>
              </a:ext>
            </a:extLst>
          </p:cNvPr>
          <p:cNvSpPr txBox="1"/>
          <p:nvPr/>
        </p:nvSpPr>
        <p:spPr>
          <a:xfrm>
            <a:off x="10274585" y="354460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926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Interpretation of H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97304C6-65FE-40C5-A269-1DBF65F0EE8E}"/>
              </a:ext>
            </a:extLst>
          </p:cNvPr>
          <p:cNvSpPr/>
          <p:nvPr/>
        </p:nvSpPr>
        <p:spPr>
          <a:xfrm>
            <a:off x="2054231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S=1000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A4F7DC-4406-4401-A1B3-D50AAC9573EE}"/>
              </a:ext>
            </a:extLst>
          </p:cNvPr>
          <p:cNvSpPr/>
          <p:nvPr/>
        </p:nvSpPr>
        <p:spPr>
          <a:xfrm>
            <a:off x="3643916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A96D4B8-FD00-42F4-9D0A-322ABB361849}"/>
              </a:ext>
            </a:extLst>
          </p:cNvPr>
          <p:cNvSpPr/>
          <p:nvPr/>
        </p:nvSpPr>
        <p:spPr>
          <a:xfrm>
            <a:off x="3054597" y="3170066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BEBE1C9-4396-46CC-8205-6378F3F083C4}"/>
              </a:ext>
            </a:extLst>
          </p:cNvPr>
          <p:cNvSpPr/>
          <p:nvPr/>
        </p:nvSpPr>
        <p:spPr>
          <a:xfrm>
            <a:off x="5314468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780CC67-E5AE-4F42-8C5D-36A65DC1C331}"/>
              </a:ext>
            </a:extLst>
          </p:cNvPr>
          <p:cNvSpPr/>
          <p:nvPr/>
        </p:nvSpPr>
        <p:spPr>
          <a:xfrm>
            <a:off x="4623799" y="317006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E03477C-2257-4924-9FE7-1D11B9E103EA}"/>
              </a:ext>
            </a:extLst>
          </p:cNvPr>
          <p:cNvSpPr/>
          <p:nvPr/>
        </p:nvSpPr>
        <p:spPr>
          <a:xfrm>
            <a:off x="6869880" y="191434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397FD51-AC02-4F54-96B3-DDFC8C3A26AA}"/>
              </a:ext>
            </a:extLst>
          </p:cNvPr>
          <p:cNvSpPr/>
          <p:nvPr/>
        </p:nvSpPr>
        <p:spPr>
          <a:xfrm>
            <a:off x="6193001" y="317006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859A0E5-0B95-46FA-A3DB-E779CE928DEF}"/>
              </a:ext>
            </a:extLst>
          </p:cNvPr>
          <p:cNvSpPr/>
          <p:nvPr/>
        </p:nvSpPr>
        <p:spPr>
          <a:xfrm>
            <a:off x="3939312" y="4425788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AF04964-E6EC-4527-A565-50D7881B7CEC}"/>
              </a:ext>
            </a:extLst>
          </p:cNvPr>
          <p:cNvSpPr/>
          <p:nvPr/>
        </p:nvSpPr>
        <p:spPr>
          <a:xfrm>
            <a:off x="5503109" y="4357573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D8E5272-DF54-4C5E-BCBD-45C9C12833AF}"/>
              </a:ext>
            </a:extLst>
          </p:cNvPr>
          <p:cNvSpPr/>
          <p:nvPr/>
        </p:nvSpPr>
        <p:spPr>
          <a:xfrm>
            <a:off x="4770842" y="554508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R=3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2C5867A3-1A69-47DC-AFC7-B5C2B4324498}"/>
              </a:ext>
            </a:extLst>
          </p:cNvPr>
          <p:cNvSpPr/>
          <p:nvPr/>
        </p:nvSpPr>
        <p:spPr>
          <a:xfrm>
            <a:off x="1781237" y="2285367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8D981D0-B845-483C-AA54-0081DCE78A1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4644282" y="2404844"/>
            <a:ext cx="670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BB85A30-6EEE-4C4E-9C61-04E40C432A4A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H="1">
            <a:off x="3554780" y="2751682"/>
            <a:ext cx="235636" cy="41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5A8ECA0-D822-41C9-A52B-BD4E47EF7311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5123982" y="2751682"/>
            <a:ext cx="33698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CB45D48-A86B-4BDB-862D-D090DB2FBD0A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H="1">
            <a:off x="4439495" y="4007407"/>
            <a:ext cx="330804" cy="418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BE3FF06-593D-4B5D-AC5D-B7731F6CD2BE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6314834" y="2404844"/>
            <a:ext cx="555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E84C0AA-1148-4584-9F1F-4C8896DEB3EF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5624165" y="3660569"/>
            <a:ext cx="568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253CA568-2D6C-434F-9962-7F63100E0F04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 flipH="1">
            <a:off x="6003292" y="4007407"/>
            <a:ext cx="336209" cy="350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A7B2FB7-C963-419E-A10F-7929EDFBC1A0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 flipH="1">
            <a:off x="5271025" y="5194915"/>
            <a:ext cx="378584" cy="350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C41DEE-2987-4A88-8292-2C40530CCFCC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6503475" y="4848075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F327AC95-805A-4C0B-A369-784282119D4F}"/>
              </a:ext>
            </a:extLst>
          </p:cNvPr>
          <p:cNvCxnSpPr>
            <a:cxnSpLocks/>
          </p:cNvCxnSpPr>
          <p:nvPr/>
        </p:nvCxnSpPr>
        <p:spPr>
          <a:xfrm flipV="1">
            <a:off x="7193367" y="3660568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A35EAE18-5230-4E6B-A90C-177B5D155DD2}"/>
              </a:ext>
            </a:extLst>
          </p:cNvPr>
          <p:cNvCxnSpPr>
            <a:cxnSpLocks/>
          </p:cNvCxnSpPr>
          <p:nvPr/>
        </p:nvCxnSpPr>
        <p:spPr>
          <a:xfrm flipV="1">
            <a:off x="7870246" y="2421862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4540C389-9DEE-405E-A409-9ACAF9E8097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6693184" y="2751682"/>
            <a:ext cx="32319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o 76">
            <a:extLst>
              <a:ext uri="{FF2B5EF4-FFF2-40B4-BE49-F238E27FC236}">
                <a16:creationId xmlns:a16="http://schemas.microsoft.com/office/drawing/2014/main" id="{2A2D9C6F-3CF8-4A67-BDFD-0B9834863B81}"/>
              </a:ext>
            </a:extLst>
          </p:cNvPr>
          <p:cNvSpPr/>
          <p:nvPr/>
        </p:nvSpPr>
        <p:spPr>
          <a:xfrm>
            <a:off x="3370922" y="226834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7567742-D404-4935-9C18-B393F57BFB01}"/>
              </a:ext>
            </a:extLst>
          </p:cNvPr>
          <p:cNvSpPr/>
          <p:nvPr/>
        </p:nvSpPr>
        <p:spPr>
          <a:xfrm>
            <a:off x="2780840" y="3524073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2593B6A8-45FB-4349-BA98-448C588A1F38}"/>
              </a:ext>
            </a:extLst>
          </p:cNvPr>
          <p:cNvSpPr/>
          <p:nvPr/>
        </p:nvSpPr>
        <p:spPr>
          <a:xfrm>
            <a:off x="3686773" y="4779794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F1124934-8E26-419C-BC7F-1F0C93485336}"/>
              </a:ext>
            </a:extLst>
          </p:cNvPr>
          <p:cNvSpPr/>
          <p:nvPr/>
        </p:nvSpPr>
        <p:spPr>
          <a:xfrm>
            <a:off x="4507785" y="589908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o 80">
            <a:extLst>
              <a:ext uri="{FF2B5EF4-FFF2-40B4-BE49-F238E27FC236}">
                <a16:creationId xmlns:a16="http://schemas.microsoft.com/office/drawing/2014/main" id="{D5CD3A1D-2C35-4C79-A4F7-C40141DB2422}"/>
              </a:ext>
            </a:extLst>
          </p:cNvPr>
          <p:cNvSpPr/>
          <p:nvPr/>
        </p:nvSpPr>
        <p:spPr>
          <a:xfrm>
            <a:off x="5229631" y="4709917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C5FB294-341E-46B1-AB18-CAD91F7579FC}"/>
              </a:ext>
            </a:extLst>
          </p:cNvPr>
          <p:cNvSpPr/>
          <p:nvPr/>
        </p:nvSpPr>
        <p:spPr>
          <a:xfrm>
            <a:off x="4356048" y="3493705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o 82">
            <a:extLst>
              <a:ext uri="{FF2B5EF4-FFF2-40B4-BE49-F238E27FC236}">
                <a16:creationId xmlns:a16="http://schemas.microsoft.com/office/drawing/2014/main" id="{0D3E1076-2BBD-4C05-A601-C911F9AD6751}"/>
              </a:ext>
            </a:extLst>
          </p:cNvPr>
          <p:cNvSpPr/>
          <p:nvPr/>
        </p:nvSpPr>
        <p:spPr>
          <a:xfrm rot="3013316">
            <a:off x="6103775" y="311070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0D2EC3F1-5871-4A5C-8126-9C12BB520F88}"/>
              </a:ext>
            </a:extLst>
          </p:cNvPr>
          <p:cNvSpPr/>
          <p:nvPr/>
        </p:nvSpPr>
        <p:spPr>
          <a:xfrm rot="3013316">
            <a:off x="6748921" y="1777842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o 84">
            <a:extLst>
              <a:ext uri="{FF2B5EF4-FFF2-40B4-BE49-F238E27FC236}">
                <a16:creationId xmlns:a16="http://schemas.microsoft.com/office/drawing/2014/main" id="{09126A34-BDBE-4ACB-BB45-2D67F87625D1}"/>
              </a:ext>
            </a:extLst>
          </p:cNvPr>
          <p:cNvSpPr/>
          <p:nvPr/>
        </p:nvSpPr>
        <p:spPr>
          <a:xfrm rot="3013316">
            <a:off x="5285369" y="1746426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D3046EE3-7CF4-4DBC-80B4-70593EB39ED6}"/>
              </a:ext>
            </a:extLst>
          </p:cNvPr>
          <p:cNvSpPr txBox="1"/>
          <p:nvPr/>
        </p:nvSpPr>
        <p:spPr>
          <a:xfrm>
            <a:off x="8710828" y="2033344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C6C1B992-A84B-4384-A1A1-A7957AEBD6CB}"/>
              </a:ext>
            </a:extLst>
          </p:cNvPr>
          <p:cNvSpPr txBox="1"/>
          <p:nvPr/>
        </p:nvSpPr>
        <p:spPr>
          <a:xfrm>
            <a:off x="8078873" y="3277958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BF437611-05D2-4B23-8120-555A5AE470C9}"/>
              </a:ext>
            </a:extLst>
          </p:cNvPr>
          <p:cNvSpPr txBox="1"/>
          <p:nvPr/>
        </p:nvSpPr>
        <p:spPr>
          <a:xfrm>
            <a:off x="7504075" y="4436307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0D02EBB3-3046-46EB-A95A-28238EE199E4}"/>
              </a:ext>
            </a:extLst>
          </p:cNvPr>
          <p:cNvSpPr txBox="1"/>
          <p:nvPr/>
        </p:nvSpPr>
        <p:spPr>
          <a:xfrm>
            <a:off x="5945417" y="5606698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Medium" panose="020406040500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088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Length Matrices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A4F7DC-4406-4401-A1B3-D50AAC9573EE}"/>
              </a:ext>
            </a:extLst>
          </p:cNvPr>
          <p:cNvSpPr/>
          <p:nvPr/>
        </p:nvSpPr>
        <p:spPr>
          <a:xfrm>
            <a:off x="2424716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A96D4B8-FD00-42F4-9D0A-322ABB361849}"/>
              </a:ext>
            </a:extLst>
          </p:cNvPr>
          <p:cNvSpPr/>
          <p:nvPr/>
        </p:nvSpPr>
        <p:spPr>
          <a:xfrm>
            <a:off x="1835397" y="3211421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BEBE1C9-4396-46CC-8205-6378F3F083C4}"/>
              </a:ext>
            </a:extLst>
          </p:cNvPr>
          <p:cNvSpPr/>
          <p:nvPr/>
        </p:nvSpPr>
        <p:spPr>
          <a:xfrm>
            <a:off x="4095268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780CC67-E5AE-4F42-8C5D-36A65DC1C331}"/>
              </a:ext>
            </a:extLst>
          </p:cNvPr>
          <p:cNvSpPr/>
          <p:nvPr/>
        </p:nvSpPr>
        <p:spPr>
          <a:xfrm>
            <a:off x="3404599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E03477C-2257-4924-9FE7-1D11B9E103EA}"/>
              </a:ext>
            </a:extLst>
          </p:cNvPr>
          <p:cNvSpPr/>
          <p:nvPr/>
        </p:nvSpPr>
        <p:spPr>
          <a:xfrm>
            <a:off x="5650680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397FD51-AC02-4F54-96B3-DDFC8C3A26AA}"/>
              </a:ext>
            </a:extLst>
          </p:cNvPr>
          <p:cNvSpPr/>
          <p:nvPr/>
        </p:nvSpPr>
        <p:spPr>
          <a:xfrm>
            <a:off x="4973801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859A0E5-0B95-46FA-A3DB-E779CE928DEF}"/>
              </a:ext>
            </a:extLst>
          </p:cNvPr>
          <p:cNvSpPr/>
          <p:nvPr/>
        </p:nvSpPr>
        <p:spPr>
          <a:xfrm>
            <a:off x="2720112" y="4467143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AF04964-E6EC-4527-A565-50D7881B7CEC}"/>
              </a:ext>
            </a:extLst>
          </p:cNvPr>
          <p:cNvSpPr/>
          <p:nvPr/>
        </p:nvSpPr>
        <p:spPr>
          <a:xfrm>
            <a:off x="4283909" y="4398928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D8E5272-DF54-4C5E-BCBD-45C9C12833AF}"/>
              </a:ext>
            </a:extLst>
          </p:cNvPr>
          <p:cNvSpPr/>
          <p:nvPr/>
        </p:nvSpPr>
        <p:spPr>
          <a:xfrm>
            <a:off x="3551642" y="558643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R=3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8D981D0-B845-483C-AA54-0081DCE78A1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3425082" y="2446199"/>
            <a:ext cx="670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BB85A30-6EEE-4C4E-9C61-04E40C432A4A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H="1">
            <a:off x="2335580" y="2793037"/>
            <a:ext cx="235636" cy="41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5A8ECA0-D822-41C9-A52B-BD4E47EF7311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904782" y="2793037"/>
            <a:ext cx="33698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CB45D48-A86B-4BDB-862D-D090DB2FBD0A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H="1">
            <a:off x="3220295" y="4048762"/>
            <a:ext cx="330804" cy="418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BE3FF06-593D-4B5D-AC5D-B7731F6CD2BE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5095634" y="2446199"/>
            <a:ext cx="555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E84C0AA-1148-4584-9F1F-4C8896DEB3EF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4404965" y="3701924"/>
            <a:ext cx="568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253CA568-2D6C-434F-9962-7F63100E0F04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 flipH="1">
            <a:off x="4784092" y="4048762"/>
            <a:ext cx="336209" cy="350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A7B2FB7-C963-419E-A10F-7929EDFBC1A0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 flipH="1">
            <a:off x="4051825" y="5236270"/>
            <a:ext cx="378584" cy="350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C41DEE-2987-4A88-8292-2C40530CCFCC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5284275" y="4889430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F327AC95-805A-4C0B-A369-784282119D4F}"/>
              </a:ext>
            </a:extLst>
          </p:cNvPr>
          <p:cNvCxnSpPr>
            <a:cxnSpLocks/>
          </p:cNvCxnSpPr>
          <p:nvPr/>
        </p:nvCxnSpPr>
        <p:spPr>
          <a:xfrm flipV="1">
            <a:off x="5974167" y="3701923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A35EAE18-5230-4E6B-A90C-177B5D155DD2}"/>
              </a:ext>
            </a:extLst>
          </p:cNvPr>
          <p:cNvCxnSpPr>
            <a:cxnSpLocks/>
          </p:cNvCxnSpPr>
          <p:nvPr/>
        </p:nvCxnSpPr>
        <p:spPr>
          <a:xfrm flipV="1">
            <a:off x="6651046" y="2463217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4540C389-9DEE-405E-A409-9ACAF9E8097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5473984" y="2793037"/>
            <a:ext cx="32319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o 76">
            <a:extLst>
              <a:ext uri="{FF2B5EF4-FFF2-40B4-BE49-F238E27FC236}">
                <a16:creationId xmlns:a16="http://schemas.microsoft.com/office/drawing/2014/main" id="{2A2D9C6F-3CF8-4A67-BDFD-0B9834863B81}"/>
              </a:ext>
            </a:extLst>
          </p:cNvPr>
          <p:cNvSpPr/>
          <p:nvPr/>
        </p:nvSpPr>
        <p:spPr>
          <a:xfrm>
            <a:off x="2151722" y="230970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7567742-D404-4935-9C18-B393F57BFB01}"/>
              </a:ext>
            </a:extLst>
          </p:cNvPr>
          <p:cNvSpPr/>
          <p:nvPr/>
        </p:nvSpPr>
        <p:spPr>
          <a:xfrm>
            <a:off x="1561640" y="3565428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2593B6A8-45FB-4349-BA98-448C588A1F38}"/>
              </a:ext>
            </a:extLst>
          </p:cNvPr>
          <p:cNvSpPr/>
          <p:nvPr/>
        </p:nvSpPr>
        <p:spPr>
          <a:xfrm>
            <a:off x="2467573" y="4821149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F1124934-8E26-419C-BC7F-1F0C93485336}"/>
              </a:ext>
            </a:extLst>
          </p:cNvPr>
          <p:cNvSpPr/>
          <p:nvPr/>
        </p:nvSpPr>
        <p:spPr>
          <a:xfrm>
            <a:off x="3288585" y="594044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o 80">
            <a:extLst>
              <a:ext uri="{FF2B5EF4-FFF2-40B4-BE49-F238E27FC236}">
                <a16:creationId xmlns:a16="http://schemas.microsoft.com/office/drawing/2014/main" id="{D5CD3A1D-2C35-4C79-A4F7-C40141DB2422}"/>
              </a:ext>
            </a:extLst>
          </p:cNvPr>
          <p:cNvSpPr/>
          <p:nvPr/>
        </p:nvSpPr>
        <p:spPr>
          <a:xfrm>
            <a:off x="4010431" y="4751272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C5FB294-341E-46B1-AB18-CAD91F7579FC}"/>
              </a:ext>
            </a:extLst>
          </p:cNvPr>
          <p:cNvSpPr/>
          <p:nvPr/>
        </p:nvSpPr>
        <p:spPr>
          <a:xfrm>
            <a:off x="3136848" y="3535060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o 82">
            <a:extLst>
              <a:ext uri="{FF2B5EF4-FFF2-40B4-BE49-F238E27FC236}">
                <a16:creationId xmlns:a16="http://schemas.microsoft.com/office/drawing/2014/main" id="{0D3E1076-2BBD-4C05-A601-C911F9AD6751}"/>
              </a:ext>
            </a:extLst>
          </p:cNvPr>
          <p:cNvSpPr/>
          <p:nvPr/>
        </p:nvSpPr>
        <p:spPr>
          <a:xfrm rot="3013316">
            <a:off x="4884575" y="315206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0D2EC3F1-5871-4A5C-8126-9C12BB520F88}"/>
              </a:ext>
            </a:extLst>
          </p:cNvPr>
          <p:cNvSpPr/>
          <p:nvPr/>
        </p:nvSpPr>
        <p:spPr>
          <a:xfrm rot="3013316">
            <a:off x="5529721" y="1861523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o 84">
            <a:extLst>
              <a:ext uri="{FF2B5EF4-FFF2-40B4-BE49-F238E27FC236}">
                <a16:creationId xmlns:a16="http://schemas.microsoft.com/office/drawing/2014/main" id="{09126A34-BDBE-4ACB-BB45-2D67F87625D1}"/>
              </a:ext>
            </a:extLst>
          </p:cNvPr>
          <p:cNvSpPr/>
          <p:nvPr/>
        </p:nvSpPr>
        <p:spPr>
          <a:xfrm rot="3013316">
            <a:off x="4066169" y="178778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2D3072-1B17-4B33-BA94-38873085D940}"/>
              </a:ext>
            </a:extLst>
          </p:cNvPr>
          <p:cNvCxnSpPr/>
          <p:nvPr/>
        </p:nvCxnSpPr>
        <p:spPr>
          <a:xfrm>
            <a:off x="7712765" y="1805785"/>
            <a:ext cx="0" cy="4761657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6A8879-F754-46F5-93EC-C36146C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81" y="1573588"/>
            <a:ext cx="285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F91CA-E029-4025-BBAA-66B2259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39" y="2318959"/>
            <a:ext cx="6762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1429A3-3C54-444E-906E-A3E9BD76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93" y="30628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80A61B-52C2-4CFE-8A6A-F8870C6A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39591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DDF59E-D94A-4B51-BFCA-8D138D25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7" y="4855459"/>
            <a:ext cx="9906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E3AC423-4D71-4324-B220-40EA8635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57517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Length Matrices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3A4F7DC-4406-4401-A1B3-D50AAC9573EE}"/>
              </a:ext>
            </a:extLst>
          </p:cNvPr>
          <p:cNvSpPr/>
          <p:nvPr/>
        </p:nvSpPr>
        <p:spPr>
          <a:xfrm>
            <a:off x="2424716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A96D4B8-FD00-42F4-9D0A-322ABB361849}"/>
              </a:ext>
            </a:extLst>
          </p:cNvPr>
          <p:cNvSpPr/>
          <p:nvPr/>
        </p:nvSpPr>
        <p:spPr>
          <a:xfrm>
            <a:off x="1835397" y="3211421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S=999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BEBE1C9-4396-46CC-8205-6378F3F083C4}"/>
              </a:ext>
            </a:extLst>
          </p:cNvPr>
          <p:cNvSpPr/>
          <p:nvPr/>
        </p:nvSpPr>
        <p:spPr>
          <a:xfrm>
            <a:off x="4095268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780CC67-E5AE-4F42-8C5D-36A65DC1C331}"/>
              </a:ext>
            </a:extLst>
          </p:cNvPr>
          <p:cNvSpPr/>
          <p:nvPr/>
        </p:nvSpPr>
        <p:spPr>
          <a:xfrm>
            <a:off x="3404599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E03477C-2257-4924-9FE7-1D11B9E103EA}"/>
              </a:ext>
            </a:extLst>
          </p:cNvPr>
          <p:cNvSpPr/>
          <p:nvPr/>
        </p:nvSpPr>
        <p:spPr>
          <a:xfrm>
            <a:off x="5650680" y="195569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R=0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397FD51-AC02-4F54-96B3-DDFC8C3A26AA}"/>
              </a:ext>
            </a:extLst>
          </p:cNvPr>
          <p:cNvSpPr/>
          <p:nvPr/>
        </p:nvSpPr>
        <p:spPr>
          <a:xfrm>
            <a:off x="4973801" y="3211420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R=1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859A0E5-0B95-46FA-A3DB-E779CE928DEF}"/>
              </a:ext>
            </a:extLst>
          </p:cNvPr>
          <p:cNvSpPr/>
          <p:nvPr/>
        </p:nvSpPr>
        <p:spPr>
          <a:xfrm>
            <a:off x="2720112" y="4467143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AF04964-E6EC-4527-A565-50D7881B7CEC}"/>
              </a:ext>
            </a:extLst>
          </p:cNvPr>
          <p:cNvSpPr/>
          <p:nvPr/>
        </p:nvSpPr>
        <p:spPr>
          <a:xfrm>
            <a:off x="4283909" y="4398928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R=2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D8E5272-DF54-4C5E-BCBD-45C9C12833AF}"/>
              </a:ext>
            </a:extLst>
          </p:cNvPr>
          <p:cNvSpPr/>
          <p:nvPr/>
        </p:nvSpPr>
        <p:spPr>
          <a:xfrm>
            <a:off x="3551642" y="5586435"/>
            <a:ext cx="1000366" cy="98100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S=997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I=0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masis MT Pro Medium" panose="020B0604020202020204" pitchFamily="18" charset="0"/>
                <a:ea typeface="DejaVu Sans" panose="020B0603030804020204" pitchFamily="34" charset="0"/>
                <a:cs typeface="DejaVu Sans" panose="020B0603030804020204" pitchFamily="34" charset="0"/>
              </a:rPr>
              <a:t>R=3</a:t>
            </a:r>
            <a:endParaRPr lang="en-US" sz="900" dirty="0">
              <a:solidFill>
                <a:schemeClr val="tx1"/>
              </a:solidFill>
              <a:latin typeface="Amasis MT Pro Medium" panose="020B0604020202020204" pitchFamily="18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8D981D0-B845-483C-AA54-0081DCE78A17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3425082" y="2446199"/>
            <a:ext cx="670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BB85A30-6EEE-4C4E-9C61-04E40C432A4A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 flipH="1">
            <a:off x="2335580" y="2793037"/>
            <a:ext cx="235636" cy="418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5A8ECA0-D822-41C9-A52B-BD4E47EF7311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904782" y="2793037"/>
            <a:ext cx="33698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CB45D48-A86B-4BDB-862D-D090DB2FBD0A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H="1">
            <a:off x="3220295" y="4048762"/>
            <a:ext cx="330804" cy="418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BE3FF06-593D-4B5D-AC5D-B7731F6CD2BE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5095634" y="2446199"/>
            <a:ext cx="555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E84C0AA-1148-4584-9F1F-4C8896DEB3EF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4404965" y="3701924"/>
            <a:ext cx="5688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253CA568-2D6C-434F-9962-7F63100E0F04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 flipH="1">
            <a:off x="4784092" y="4048762"/>
            <a:ext cx="336209" cy="350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A7B2FB7-C963-419E-A10F-7929EDFBC1A0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 flipH="1">
            <a:off x="4051825" y="5236270"/>
            <a:ext cx="378584" cy="350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C41DEE-2987-4A88-8292-2C40530CCFCC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5284275" y="4889430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F327AC95-805A-4C0B-A369-784282119D4F}"/>
              </a:ext>
            </a:extLst>
          </p:cNvPr>
          <p:cNvCxnSpPr>
            <a:cxnSpLocks/>
          </p:cNvCxnSpPr>
          <p:nvPr/>
        </p:nvCxnSpPr>
        <p:spPr>
          <a:xfrm flipV="1">
            <a:off x="5974167" y="3701923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A35EAE18-5230-4E6B-A90C-177B5D155DD2}"/>
              </a:ext>
            </a:extLst>
          </p:cNvPr>
          <p:cNvCxnSpPr>
            <a:cxnSpLocks/>
          </p:cNvCxnSpPr>
          <p:nvPr/>
        </p:nvCxnSpPr>
        <p:spPr>
          <a:xfrm flipV="1">
            <a:off x="6651046" y="2463217"/>
            <a:ext cx="73281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4540C389-9DEE-405E-A409-9ACAF9E8097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5473984" y="2793037"/>
            <a:ext cx="323196" cy="418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o 76">
            <a:extLst>
              <a:ext uri="{FF2B5EF4-FFF2-40B4-BE49-F238E27FC236}">
                <a16:creationId xmlns:a16="http://schemas.microsoft.com/office/drawing/2014/main" id="{2A2D9C6F-3CF8-4A67-BDFD-0B9834863B81}"/>
              </a:ext>
            </a:extLst>
          </p:cNvPr>
          <p:cNvSpPr/>
          <p:nvPr/>
        </p:nvSpPr>
        <p:spPr>
          <a:xfrm>
            <a:off x="2151722" y="230970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7567742-D404-4935-9C18-B393F57BFB01}"/>
              </a:ext>
            </a:extLst>
          </p:cNvPr>
          <p:cNvSpPr/>
          <p:nvPr/>
        </p:nvSpPr>
        <p:spPr>
          <a:xfrm>
            <a:off x="1561640" y="3565428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2593B6A8-45FB-4349-BA98-448C588A1F38}"/>
              </a:ext>
            </a:extLst>
          </p:cNvPr>
          <p:cNvSpPr/>
          <p:nvPr/>
        </p:nvSpPr>
        <p:spPr>
          <a:xfrm>
            <a:off x="2467573" y="4821149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F1124934-8E26-419C-BC7F-1F0C93485336}"/>
              </a:ext>
            </a:extLst>
          </p:cNvPr>
          <p:cNvSpPr/>
          <p:nvPr/>
        </p:nvSpPr>
        <p:spPr>
          <a:xfrm>
            <a:off x="3288585" y="594044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o 80">
            <a:extLst>
              <a:ext uri="{FF2B5EF4-FFF2-40B4-BE49-F238E27FC236}">
                <a16:creationId xmlns:a16="http://schemas.microsoft.com/office/drawing/2014/main" id="{D5CD3A1D-2C35-4C79-A4F7-C40141DB2422}"/>
              </a:ext>
            </a:extLst>
          </p:cNvPr>
          <p:cNvSpPr/>
          <p:nvPr/>
        </p:nvSpPr>
        <p:spPr>
          <a:xfrm>
            <a:off x="4010431" y="4751272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C5FB294-341E-46B1-AB18-CAD91F7579FC}"/>
              </a:ext>
            </a:extLst>
          </p:cNvPr>
          <p:cNvSpPr/>
          <p:nvPr/>
        </p:nvSpPr>
        <p:spPr>
          <a:xfrm>
            <a:off x="3136848" y="3535060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o 82">
            <a:extLst>
              <a:ext uri="{FF2B5EF4-FFF2-40B4-BE49-F238E27FC236}">
                <a16:creationId xmlns:a16="http://schemas.microsoft.com/office/drawing/2014/main" id="{0D3E1076-2BBD-4C05-A601-C911F9AD6751}"/>
              </a:ext>
            </a:extLst>
          </p:cNvPr>
          <p:cNvSpPr/>
          <p:nvPr/>
        </p:nvSpPr>
        <p:spPr>
          <a:xfrm rot="3013316">
            <a:off x="4884575" y="315206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0D2EC3F1-5871-4A5C-8126-9C12BB520F88}"/>
              </a:ext>
            </a:extLst>
          </p:cNvPr>
          <p:cNvSpPr/>
          <p:nvPr/>
        </p:nvSpPr>
        <p:spPr>
          <a:xfrm rot="3013316">
            <a:off x="5529721" y="1861523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o 84">
            <a:extLst>
              <a:ext uri="{FF2B5EF4-FFF2-40B4-BE49-F238E27FC236}">
                <a16:creationId xmlns:a16="http://schemas.microsoft.com/office/drawing/2014/main" id="{09126A34-BDBE-4ACB-BB45-2D67F87625D1}"/>
              </a:ext>
            </a:extLst>
          </p:cNvPr>
          <p:cNvSpPr/>
          <p:nvPr/>
        </p:nvSpPr>
        <p:spPr>
          <a:xfrm rot="3013316">
            <a:off x="4066169" y="1787781"/>
            <a:ext cx="272994" cy="272994"/>
          </a:xfrm>
          <a:prstGeom prst="arc">
            <a:avLst>
              <a:gd name="adj1" fmla="val 3315699"/>
              <a:gd name="adj2" fmla="val 184255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2D3072-1B17-4B33-BA94-38873085D940}"/>
              </a:ext>
            </a:extLst>
          </p:cNvPr>
          <p:cNvCxnSpPr/>
          <p:nvPr/>
        </p:nvCxnSpPr>
        <p:spPr>
          <a:xfrm>
            <a:off x="7712765" y="1805785"/>
            <a:ext cx="0" cy="4761657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6A8879-F754-46F5-93EC-C36146C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81" y="1573588"/>
            <a:ext cx="285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F91CA-E029-4025-BBAA-66B2259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39" y="2318959"/>
            <a:ext cx="6762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1429A3-3C54-444E-906E-A3E9BD76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93" y="30628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80A61B-52C2-4CFE-8A6A-F8870C6A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39591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DDF59E-D94A-4B51-BFCA-8D138D25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7" y="4855459"/>
            <a:ext cx="9906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E3AC423-4D71-4324-B220-40EA8635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57517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–familiar- Communicability of H (or </a:t>
            </a:r>
            <a:r>
              <a:rPr lang="en-US" dirty="0" err="1"/>
              <a:t>Ht</a:t>
            </a:r>
            <a:r>
              <a:rPr lang="en-US" dirty="0"/>
              <a:t>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6A8879-F754-46F5-93EC-C36146C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681" y="1573588"/>
            <a:ext cx="285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F91CA-E029-4025-BBAA-66B2259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139" y="2318959"/>
            <a:ext cx="6762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71429A3-3C54-444E-906E-A3E9BD76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7" y="3081337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80A61B-52C2-4CFE-8A6A-F8870C6A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344" y="3959159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DDF59E-D94A-4B51-BFCA-8D138D25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7" y="4855459"/>
            <a:ext cx="9906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E3AC423-4D71-4324-B220-40EA8635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93" y="5797550"/>
            <a:ext cx="9810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2A55E00-C789-4F6D-898C-B1F4D658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5" y="3668646"/>
            <a:ext cx="13716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8C2D38C0-B2C6-4041-BA86-E7518884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5" y="3389227"/>
            <a:ext cx="11699342" cy="11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6539 0.3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5" y="15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0.56562 0.199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81" y="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0.46068 0.074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34" y="37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0.32252 -0.05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19049 -0.184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-9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04101 -0.318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–familiar- Communicability of H (or </a:t>
            </a:r>
            <a:r>
              <a:rPr lang="en-US" dirty="0" err="1"/>
              <a:t>Ht</a:t>
            </a:r>
            <a:r>
              <a:rPr lang="en-US" dirty="0"/>
              <a:t>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F12C765-40EE-4B56-8A65-B7C307F0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9" y="2757211"/>
            <a:ext cx="11699342" cy="11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B60876-B2A4-4990-9E88-FD2604A5F37E}"/>
              </a:ext>
            </a:extLst>
          </p:cNvPr>
          <p:cNvCxnSpPr/>
          <p:nvPr/>
        </p:nvCxnSpPr>
        <p:spPr>
          <a:xfrm>
            <a:off x="2368446" y="3860118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DFDDB7-EAFE-49D2-9B7E-C30FD44A9937}"/>
              </a:ext>
            </a:extLst>
          </p:cNvPr>
          <p:cNvCxnSpPr>
            <a:cxnSpLocks/>
          </p:cNvCxnSpPr>
          <p:nvPr/>
        </p:nvCxnSpPr>
        <p:spPr>
          <a:xfrm>
            <a:off x="3341117" y="3860118"/>
            <a:ext cx="0" cy="80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8C9F65C-FCE6-40BB-BF00-DC4E8D54758D}"/>
              </a:ext>
            </a:extLst>
          </p:cNvPr>
          <p:cNvCxnSpPr/>
          <p:nvPr/>
        </p:nvCxnSpPr>
        <p:spPr>
          <a:xfrm>
            <a:off x="4910749" y="3894033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1EF549F-F0AC-4BFB-8630-14AF055447A8}"/>
              </a:ext>
            </a:extLst>
          </p:cNvPr>
          <p:cNvCxnSpPr>
            <a:cxnSpLocks/>
          </p:cNvCxnSpPr>
          <p:nvPr/>
        </p:nvCxnSpPr>
        <p:spPr>
          <a:xfrm>
            <a:off x="6744032" y="3887387"/>
            <a:ext cx="0" cy="777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AD3057B-B32E-4085-969E-B800EEB30C48}"/>
              </a:ext>
            </a:extLst>
          </p:cNvPr>
          <p:cNvCxnSpPr/>
          <p:nvPr/>
        </p:nvCxnSpPr>
        <p:spPr>
          <a:xfrm>
            <a:off x="8577314" y="3887387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6B70CE-9433-4105-A07E-60EE7F84D76F}"/>
              </a:ext>
            </a:extLst>
          </p:cNvPr>
          <p:cNvCxnSpPr>
            <a:cxnSpLocks/>
          </p:cNvCxnSpPr>
          <p:nvPr/>
        </p:nvCxnSpPr>
        <p:spPr>
          <a:xfrm>
            <a:off x="10410597" y="3906132"/>
            <a:ext cx="0" cy="758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9B7063-46BD-4D20-8011-A4BF90B177A7}"/>
              </a:ext>
            </a:extLst>
          </p:cNvPr>
          <p:cNvSpPr txBox="1"/>
          <p:nvPr/>
        </p:nvSpPr>
        <p:spPr>
          <a:xfrm>
            <a:off x="1715269" y="412652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2012790-5414-4BB7-BF3F-B0FDC288E8DB}"/>
              </a:ext>
            </a:extLst>
          </p:cNvPr>
          <p:cNvSpPr txBox="1"/>
          <p:nvPr/>
        </p:nvSpPr>
        <p:spPr>
          <a:xfrm>
            <a:off x="2660018" y="4699046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4D6ED6D-FCDD-4937-8574-E2AD87C4057F}"/>
              </a:ext>
            </a:extLst>
          </p:cNvPr>
          <p:cNvSpPr txBox="1"/>
          <p:nvPr/>
        </p:nvSpPr>
        <p:spPr>
          <a:xfrm>
            <a:off x="4245814" y="4127556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ED4C94-32B7-4F41-9086-7287C7F19B90}"/>
              </a:ext>
            </a:extLst>
          </p:cNvPr>
          <p:cNvSpPr txBox="1"/>
          <p:nvPr/>
        </p:nvSpPr>
        <p:spPr>
          <a:xfrm>
            <a:off x="6062933" y="466513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2D1C00C-B09A-4C44-A0E7-3FAC68558593}"/>
              </a:ext>
            </a:extLst>
          </p:cNvPr>
          <p:cNvSpPr txBox="1"/>
          <p:nvPr/>
        </p:nvSpPr>
        <p:spPr>
          <a:xfrm>
            <a:off x="7964307" y="4141911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6B7C1A5-D80D-4568-94C1-C3F3D1FFF2B0}"/>
              </a:ext>
            </a:extLst>
          </p:cNvPr>
          <p:cNvSpPr txBox="1"/>
          <p:nvPr/>
        </p:nvSpPr>
        <p:spPr>
          <a:xfrm>
            <a:off x="9729498" y="4665130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</a:t>
            </a:r>
            <a:r>
              <a:rPr lang="en-US" sz="1600" dirty="0" err="1"/>
              <a:t>globales</a:t>
            </a:r>
            <a:r>
              <a:rPr lang="en-US" sz="1600" dirty="0"/>
              <a:t>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85906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Operator Locality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72D7AC-7925-453A-B0B2-450F47F2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6372"/>
            <a:ext cx="10073148" cy="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645D7F-F1A7-42B0-BDAB-449AACE01C86}"/>
              </a:ext>
            </a:extLst>
          </p:cNvPr>
          <p:cNvSpPr txBox="1"/>
          <p:nvPr/>
        </p:nvSpPr>
        <p:spPr>
          <a:xfrm>
            <a:off x="784505" y="1629198"/>
            <a:ext cx="550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As </a:t>
            </a:r>
            <a:r>
              <a:rPr lang="es-MX" dirty="0" err="1"/>
              <a:t>this</a:t>
            </a:r>
            <a:r>
              <a:rPr lang="es-MX" dirty="0"/>
              <a:t> Master </a:t>
            </a:r>
            <a:r>
              <a:rPr lang="es-MX" dirty="0" err="1"/>
              <a:t>Equation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Markovian</a:t>
            </a:r>
            <a:r>
              <a:rPr lang="es-MX" dirty="0"/>
              <a:t>: </a:t>
            </a:r>
            <a:endParaRPr lang="en-U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C5EED10-35CD-4AE3-AE64-A358478BD6A5}"/>
              </a:ext>
            </a:extLst>
          </p:cNvPr>
          <p:cNvCxnSpPr/>
          <p:nvPr/>
        </p:nvCxnSpPr>
        <p:spPr>
          <a:xfrm>
            <a:off x="1693488" y="4412975"/>
            <a:ext cx="76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5782FE-D573-476D-87B4-EAF2534F5085}"/>
              </a:ext>
            </a:extLst>
          </p:cNvPr>
          <p:cNvCxnSpPr/>
          <p:nvPr/>
        </p:nvCxnSpPr>
        <p:spPr>
          <a:xfrm>
            <a:off x="3539291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57CFF17-A729-4DE7-B83A-7D65CED8EF80}"/>
              </a:ext>
            </a:extLst>
          </p:cNvPr>
          <p:cNvSpPr txBox="1"/>
          <p:nvPr/>
        </p:nvSpPr>
        <p:spPr>
          <a:xfrm>
            <a:off x="3289166" y="385638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17D6D4F-738D-4073-B7D8-0165E461D59C}"/>
              </a:ext>
            </a:extLst>
          </p:cNvPr>
          <p:cNvSpPr txBox="1"/>
          <p:nvPr/>
        </p:nvSpPr>
        <p:spPr>
          <a:xfrm>
            <a:off x="3289166" y="467639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t’=t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3618A07-4D25-4F24-8142-E442182CED74}"/>
              </a:ext>
            </a:extLst>
          </p:cNvPr>
          <p:cNvCxnSpPr/>
          <p:nvPr/>
        </p:nvCxnSpPr>
        <p:spPr>
          <a:xfrm>
            <a:off x="4817228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59F076-DA44-4E0B-8184-29E40FE2FFD3}"/>
              </a:ext>
            </a:extLst>
          </p:cNvPr>
          <p:cNvSpPr txBox="1"/>
          <p:nvPr/>
        </p:nvSpPr>
        <p:spPr>
          <a:xfrm>
            <a:off x="4474025" y="384486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t=t_1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298572-1D6F-400F-A614-7AD57DE84F82}"/>
              </a:ext>
            </a:extLst>
          </p:cNvPr>
          <p:cNvSpPr txBox="1"/>
          <p:nvPr/>
        </p:nvSpPr>
        <p:spPr>
          <a:xfrm>
            <a:off x="4474025" y="467639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</a:t>
            </a:r>
            <a:r>
              <a:rPr lang="en-US" dirty="0" err="1"/>
              <a:t>t+dt</a:t>
            </a:r>
            <a:endParaRPr lang="en-U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4059CC-3113-4509-B2B9-C5DFFCD0FE7D}"/>
              </a:ext>
            </a:extLst>
          </p:cNvPr>
          <p:cNvCxnSpPr/>
          <p:nvPr/>
        </p:nvCxnSpPr>
        <p:spPr>
          <a:xfrm>
            <a:off x="6096000" y="4240696"/>
            <a:ext cx="0" cy="3445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EE1EB9D-E4AD-46E2-9AD9-EA2B7301FEF7}"/>
              </a:ext>
            </a:extLst>
          </p:cNvPr>
          <p:cNvSpPr txBox="1"/>
          <p:nvPr/>
        </p:nvSpPr>
        <p:spPr>
          <a:xfrm>
            <a:off x="5752797" y="386750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t=t_2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F4250F-2B75-4725-9B4A-49E7CA5F2FE5}"/>
              </a:ext>
            </a:extLst>
          </p:cNvPr>
          <p:cNvSpPr txBox="1"/>
          <p:nvPr/>
        </p:nvSpPr>
        <p:spPr>
          <a:xfrm>
            <a:off x="5679058" y="465714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t’=</a:t>
            </a:r>
            <a:r>
              <a:rPr lang="en-US" dirty="0" err="1"/>
              <a:t>t+dt+dt</a:t>
            </a:r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8F8E8B9-6E11-415C-A06C-41DF86B5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08" y="3193544"/>
            <a:ext cx="4419600" cy="4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7AD3E68-D829-42D0-AACA-A4FCA047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91" y="5378429"/>
            <a:ext cx="6464434" cy="5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4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God</a:t>
            </a:r>
            <a:r>
              <a:rPr lang="es-MX" dirty="0"/>
              <a:t> </a:t>
            </a:r>
            <a:r>
              <a:rPr lang="es-MX" dirty="0" err="1"/>
              <a:t>Bless</a:t>
            </a:r>
            <a:r>
              <a:rPr lang="es-MX" dirty="0"/>
              <a:t> </a:t>
            </a:r>
            <a:r>
              <a:rPr lang="es-MX" dirty="0" err="1"/>
              <a:t>Locality</a:t>
            </a:r>
            <a:endParaRPr lang="en-U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B60876-B2A4-4990-9E88-FD2604A5F37E}"/>
              </a:ext>
            </a:extLst>
          </p:cNvPr>
          <p:cNvCxnSpPr/>
          <p:nvPr/>
        </p:nvCxnSpPr>
        <p:spPr>
          <a:xfrm>
            <a:off x="2287764" y="2636610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DFDDB7-EAFE-49D2-9B7E-C30FD44A9937}"/>
              </a:ext>
            </a:extLst>
          </p:cNvPr>
          <p:cNvCxnSpPr>
            <a:cxnSpLocks/>
          </p:cNvCxnSpPr>
          <p:nvPr/>
        </p:nvCxnSpPr>
        <p:spPr>
          <a:xfrm>
            <a:off x="3341116" y="2756818"/>
            <a:ext cx="0" cy="80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8C9F65C-FCE6-40BB-BF00-DC4E8D54758D}"/>
              </a:ext>
            </a:extLst>
          </p:cNvPr>
          <p:cNvCxnSpPr/>
          <p:nvPr/>
        </p:nvCxnSpPr>
        <p:spPr>
          <a:xfrm>
            <a:off x="4910749" y="3019978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1EF549F-F0AC-4BFB-8630-14AF055447A8}"/>
              </a:ext>
            </a:extLst>
          </p:cNvPr>
          <p:cNvCxnSpPr>
            <a:cxnSpLocks/>
          </p:cNvCxnSpPr>
          <p:nvPr/>
        </p:nvCxnSpPr>
        <p:spPr>
          <a:xfrm>
            <a:off x="6744032" y="3013332"/>
            <a:ext cx="0" cy="777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F300BD-8EC1-4077-B46D-5C9974953391}"/>
              </a:ext>
            </a:extLst>
          </p:cNvPr>
          <p:cNvSpPr txBox="1"/>
          <p:nvPr/>
        </p:nvSpPr>
        <p:spPr>
          <a:xfrm>
            <a:off x="2456964" y="3577424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1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AD3057B-B32E-4085-969E-B800EEB30C48}"/>
              </a:ext>
            </a:extLst>
          </p:cNvPr>
          <p:cNvCxnSpPr/>
          <p:nvPr/>
        </p:nvCxnSpPr>
        <p:spPr>
          <a:xfrm>
            <a:off x="8577314" y="3013332"/>
            <a:ext cx="0" cy="2817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6B70CE-9433-4105-A07E-60EE7F84D76F}"/>
              </a:ext>
            </a:extLst>
          </p:cNvPr>
          <p:cNvCxnSpPr>
            <a:cxnSpLocks/>
          </p:cNvCxnSpPr>
          <p:nvPr/>
        </p:nvCxnSpPr>
        <p:spPr>
          <a:xfrm>
            <a:off x="10410597" y="3032077"/>
            <a:ext cx="0" cy="758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AB187-4F92-4B9B-9880-56F41717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9" y="1829639"/>
            <a:ext cx="11927541" cy="9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63654AD-D837-46D1-BC93-B00024B3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98" y="5702300"/>
            <a:ext cx="68389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5B2D6F1-69EB-4657-9BDF-E46977A7E5FB}"/>
              </a:ext>
            </a:extLst>
          </p:cNvPr>
          <p:cNvSpPr txBox="1"/>
          <p:nvPr/>
        </p:nvSpPr>
        <p:spPr>
          <a:xfrm>
            <a:off x="247678" y="4471391"/>
            <a:ext cx="11249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If</a:t>
            </a:r>
            <a:r>
              <a:rPr lang="es-MX" sz="2000" dirty="0"/>
              <a:t> </a:t>
            </a:r>
            <a:r>
              <a:rPr lang="el-GR" sz="2000" b="0" i="0" dirty="0">
                <a:solidFill>
                  <a:srgbClr val="202124"/>
                </a:solidFill>
                <a:effectLst/>
              </a:rPr>
              <a:t>Δ</a:t>
            </a:r>
            <a:r>
              <a:rPr lang="en-US" sz="2000" dirty="0">
                <a:solidFill>
                  <a:srgbClr val="202124"/>
                </a:solidFill>
              </a:rPr>
              <a:t>t is sufficiently small, the jumps are local (at order 1 maximum), and the communicability becomes:</a:t>
            </a:r>
            <a:r>
              <a:rPr lang="es-MX" sz="2000" dirty="0"/>
              <a:t> </a:t>
            </a:r>
            <a:endParaRPr lang="en-US" sz="2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0842B37-92AB-4C20-9E1E-CA4062BD33AC}"/>
              </a:ext>
            </a:extLst>
          </p:cNvPr>
          <p:cNvSpPr txBox="1"/>
          <p:nvPr/>
        </p:nvSpPr>
        <p:spPr>
          <a:xfrm>
            <a:off x="1576833" y="2959909"/>
            <a:ext cx="136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7D6FF48-5B63-40EB-BE5A-766333EB4B4E}"/>
              </a:ext>
            </a:extLst>
          </p:cNvPr>
          <p:cNvSpPr txBox="1"/>
          <p:nvPr/>
        </p:nvSpPr>
        <p:spPr>
          <a:xfrm>
            <a:off x="4278665" y="3295125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A4CA757-D1D8-4B45-8AC4-2E2B43640B76}"/>
              </a:ext>
            </a:extLst>
          </p:cNvPr>
          <p:cNvSpPr txBox="1"/>
          <p:nvPr/>
        </p:nvSpPr>
        <p:spPr>
          <a:xfrm>
            <a:off x="6165779" y="3717252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17B5E2A-830F-4E14-A6FE-56ABB979B8B9}"/>
              </a:ext>
            </a:extLst>
          </p:cNvPr>
          <p:cNvSpPr txBox="1"/>
          <p:nvPr/>
        </p:nvSpPr>
        <p:spPr>
          <a:xfrm>
            <a:off x="7971850" y="3306451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58C40B-3A99-409F-8A21-5E1F95F080D4}"/>
              </a:ext>
            </a:extLst>
          </p:cNvPr>
          <p:cNvSpPr txBox="1"/>
          <p:nvPr/>
        </p:nvSpPr>
        <p:spPr>
          <a:xfrm>
            <a:off x="9809154" y="3728606"/>
            <a:ext cx="131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Caminos locales de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orden</a:t>
            </a:r>
            <a:r>
              <a:rPr lang="en-US" sz="16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79126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Communicability of H </a:t>
            </a:r>
            <a:r>
              <a:rPr lang="el-GR" b="0" i="0" dirty="0">
                <a:solidFill>
                  <a:srgbClr val="202124"/>
                </a:solidFill>
                <a:effectLst/>
              </a:rPr>
              <a:t>Δ</a:t>
            </a:r>
            <a:r>
              <a:rPr lang="en-US" dirty="0">
                <a:solidFill>
                  <a:srgbClr val="202124"/>
                </a:solidFill>
              </a:rPr>
              <a:t>t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63654AD-D837-46D1-BC93-B00024B3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92" y="1950570"/>
            <a:ext cx="68389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AC711C3-145F-4842-B9E9-7208B324E56C}"/>
              </a:ext>
            </a:extLst>
          </p:cNvPr>
          <p:cNvSpPr txBox="1"/>
          <p:nvPr/>
        </p:nvSpPr>
        <p:spPr>
          <a:xfrm>
            <a:off x="207337" y="3244334"/>
            <a:ext cx="10994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By</a:t>
            </a:r>
            <a:r>
              <a:rPr lang="es-MX" sz="2000" dirty="0"/>
              <a:t> </a:t>
            </a:r>
            <a:r>
              <a:rPr lang="es-MX" sz="2000" dirty="0" err="1"/>
              <a:t>using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locality</a:t>
            </a:r>
            <a:r>
              <a:rPr lang="es-MX" sz="2000" dirty="0"/>
              <a:t> </a:t>
            </a:r>
            <a:r>
              <a:rPr lang="es-MX" sz="2000" dirty="0" err="1"/>
              <a:t>of</a:t>
            </a:r>
            <a:r>
              <a:rPr lang="es-MX" sz="2000" dirty="0"/>
              <a:t>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evolution</a:t>
            </a:r>
            <a:r>
              <a:rPr lang="es-MX" sz="2000" dirty="0"/>
              <a:t> rules and a </a:t>
            </a:r>
            <a:r>
              <a:rPr lang="es-MX" sz="2000" dirty="0" err="1"/>
              <a:t>network</a:t>
            </a:r>
            <a:r>
              <a:rPr lang="es-MX" sz="2000" dirty="0"/>
              <a:t> </a:t>
            </a:r>
            <a:r>
              <a:rPr lang="es-MX" sz="2000" dirty="0" err="1"/>
              <a:t>representation</a:t>
            </a:r>
            <a:r>
              <a:rPr lang="es-MX" sz="2000" dirty="0"/>
              <a:t>, </a:t>
            </a:r>
            <a:r>
              <a:rPr lang="es-MX" sz="2000" dirty="0" err="1"/>
              <a:t>the</a:t>
            </a:r>
            <a:r>
              <a:rPr lang="es-MX" sz="2000" dirty="0"/>
              <a:t> </a:t>
            </a:r>
            <a:r>
              <a:rPr lang="es-MX" sz="2000" dirty="0" err="1"/>
              <a:t>evolution</a:t>
            </a:r>
            <a:r>
              <a:rPr lang="es-MX" sz="2000" dirty="0"/>
              <a:t> can be </a:t>
            </a:r>
            <a:r>
              <a:rPr lang="es-MX" sz="2000" dirty="0" err="1"/>
              <a:t>approximated</a:t>
            </a:r>
            <a:r>
              <a:rPr lang="es-MX" sz="2000" dirty="0"/>
              <a:t> </a:t>
            </a:r>
            <a:r>
              <a:rPr lang="es-MX" sz="2000" dirty="0" err="1"/>
              <a:t>to</a:t>
            </a:r>
            <a:r>
              <a:rPr lang="es-MX" sz="2000" dirty="0"/>
              <a:t>:   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B4BE45-FC1C-4867-A4DE-40122204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646238"/>
            <a:ext cx="10153650" cy="80010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4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9" y="314125"/>
            <a:ext cx="10515600" cy="1325563"/>
          </a:xfrm>
        </p:spPr>
        <p:txBody>
          <a:bodyPr/>
          <a:lstStyle/>
          <a:p>
            <a:r>
              <a:rPr lang="es-MX" dirty="0" err="1"/>
              <a:t>Testing</a:t>
            </a:r>
            <a:r>
              <a:rPr lang="es-MX" dirty="0"/>
              <a:t> </a:t>
            </a:r>
            <a:r>
              <a:rPr lang="es-MX" dirty="0" err="1"/>
              <a:t>Locality</a:t>
            </a:r>
            <a:r>
              <a:rPr lang="es-MX" dirty="0"/>
              <a:t> - SIR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020F50F-32F3-493A-ABA5-8B704F11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" y="1639688"/>
            <a:ext cx="4419600" cy="4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zgif-3-aafda5556c4a">
            <a:hlinkClick r:id="" action="ppaction://media"/>
            <a:extLst>
              <a:ext uri="{FF2B5EF4-FFF2-40B4-BE49-F238E27FC236}">
                <a16:creationId xmlns:a16="http://schemas.microsoft.com/office/drawing/2014/main" id="{2768AE91-3FE9-44B4-8337-F020C2C0A3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054" y="2103746"/>
            <a:ext cx="5852172" cy="438912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8D52F02-8681-4CE7-ACDB-A622F64C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626" y="1639688"/>
            <a:ext cx="4965896" cy="391309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zgif-3-151736c67cae">
            <a:hlinkClick r:id="" action="ppaction://media"/>
            <a:extLst>
              <a:ext uri="{FF2B5EF4-FFF2-40B4-BE49-F238E27FC236}">
                <a16:creationId xmlns:a16="http://schemas.microsoft.com/office/drawing/2014/main" id="{412FC641-6F9C-4D42-A9FA-DE2FCB774B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69488" y="210374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Reaction-Diffusion Processes (RDP)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C964153-8542-4B9A-B0DD-91A1BAEBCB7D}"/>
              </a:ext>
            </a:extLst>
          </p:cNvPr>
          <p:cNvSpPr/>
          <p:nvPr/>
        </p:nvSpPr>
        <p:spPr>
          <a:xfrm>
            <a:off x="838200" y="201433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5402EEA-0BA0-442D-9936-85753C87F362}"/>
              </a:ext>
            </a:extLst>
          </p:cNvPr>
          <p:cNvSpPr/>
          <p:nvPr/>
        </p:nvSpPr>
        <p:spPr>
          <a:xfrm>
            <a:off x="2531165" y="2014331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D8AA2EA-1454-4C06-880B-B617388E70E0}"/>
              </a:ext>
            </a:extLst>
          </p:cNvPr>
          <p:cNvSpPr/>
          <p:nvPr/>
        </p:nvSpPr>
        <p:spPr>
          <a:xfrm>
            <a:off x="4750410" y="2014331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24CB680-D311-4FD9-94FD-90978BC0D445}"/>
              </a:ext>
            </a:extLst>
          </p:cNvPr>
          <p:cNvSpPr txBox="1"/>
          <p:nvPr/>
        </p:nvSpPr>
        <p:spPr>
          <a:xfrm>
            <a:off x="1875957" y="200540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/>
              <a:t>+</a:t>
            </a:r>
            <a:endParaRPr lang="es-CO" b="1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49373FB-FF0A-4F98-8B9E-582DDF357F20}"/>
              </a:ext>
            </a:extLst>
          </p:cNvPr>
          <p:cNvCxnSpPr>
            <a:cxnSpLocks/>
          </p:cNvCxnSpPr>
          <p:nvPr/>
        </p:nvCxnSpPr>
        <p:spPr>
          <a:xfrm>
            <a:off x="3697357" y="2467066"/>
            <a:ext cx="397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E5CCB6-3958-4EE2-A898-470B99522CB2}"/>
              </a:ext>
            </a:extLst>
          </p:cNvPr>
          <p:cNvSpPr txBox="1"/>
          <p:nvPr/>
        </p:nvSpPr>
        <p:spPr>
          <a:xfrm>
            <a:off x="4094922" y="2005401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/>
              <a:t>2</a:t>
            </a:r>
            <a:endParaRPr lang="es-CO" b="1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A4497EF-6975-4CBF-81BB-9486398DD63B}"/>
              </a:ext>
            </a:extLst>
          </p:cNvPr>
          <p:cNvSpPr/>
          <p:nvPr/>
        </p:nvSpPr>
        <p:spPr>
          <a:xfrm>
            <a:off x="2531165" y="4658728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650014F-9EEA-4A59-ADA2-DFCDD6C8F53A}"/>
              </a:ext>
            </a:extLst>
          </p:cNvPr>
          <p:cNvSpPr/>
          <p:nvPr/>
        </p:nvSpPr>
        <p:spPr>
          <a:xfrm>
            <a:off x="4750410" y="4658728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DF97DE9-FB05-4AFE-A6A9-BCF272E3131E}"/>
              </a:ext>
            </a:extLst>
          </p:cNvPr>
          <p:cNvCxnSpPr>
            <a:cxnSpLocks/>
          </p:cNvCxnSpPr>
          <p:nvPr/>
        </p:nvCxnSpPr>
        <p:spPr>
          <a:xfrm>
            <a:off x="3697357" y="5111463"/>
            <a:ext cx="3975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92A3E991-9F31-43B8-AB3B-6EFC986F4500}"/>
              </a:ext>
            </a:extLst>
          </p:cNvPr>
          <p:cNvSpPr/>
          <p:nvPr/>
        </p:nvSpPr>
        <p:spPr>
          <a:xfrm>
            <a:off x="7223992" y="1961322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25901BC-184F-4267-8C59-2A5288BDE158}"/>
              </a:ext>
            </a:extLst>
          </p:cNvPr>
          <p:cNvCxnSpPr/>
          <p:nvPr/>
        </p:nvCxnSpPr>
        <p:spPr>
          <a:xfrm>
            <a:off x="6096000" y="1895061"/>
            <a:ext cx="0" cy="43334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70859F49-35AD-4ACA-8FA3-87CE43F9FE41}"/>
              </a:ext>
            </a:extLst>
          </p:cNvPr>
          <p:cNvSpPr/>
          <p:nvPr/>
        </p:nvSpPr>
        <p:spPr>
          <a:xfrm>
            <a:off x="9858843" y="201433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Picture 4" descr="Vector cartoon stick figure drawing conceptual illustration of sick  infected man coughing or sneezing and spreading infection of coronavirus  covid-19 or flu Stock Vector Image &amp;amp; Art - Alamy">
            <a:extLst>
              <a:ext uri="{FF2B5EF4-FFF2-40B4-BE49-F238E27FC236}">
                <a16:creationId xmlns:a16="http://schemas.microsoft.com/office/drawing/2014/main" id="{98DA4E34-AE98-42DA-8452-B0E95E2F2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0"/>
          <a:stretch/>
        </p:blipFill>
        <p:spPr bwMode="auto">
          <a:xfrm>
            <a:off x="7130164" y="3199365"/>
            <a:ext cx="3711832" cy="28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9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F20D74-8478-4F6C-9E5A-88DB850C83F3}"/>
              </a:ext>
            </a:extLst>
          </p:cNvPr>
          <p:cNvSpPr txBox="1"/>
          <p:nvPr/>
        </p:nvSpPr>
        <p:spPr>
          <a:xfrm>
            <a:off x="2859295" y="5631737"/>
            <a:ext cx="610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Scalability grows as (N+1)^m where m is the total number of “reactants” and N ins the number of individuals</a:t>
            </a:r>
          </a:p>
        </p:txBody>
      </p:sp>
      <p:graphicFrame>
        <p:nvGraphicFramePr>
          <p:cNvPr id="11" name="Tabla 3">
            <a:extLst>
              <a:ext uri="{FF2B5EF4-FFF2-40B4-BE49-F238E27FC236}">
                <a16:creationId xmlns:a16="http://schemas.microsoft.com/office/drawing/2014/main" id="{316E1A29-1E93-4DC0-8EFE-6438FDCAB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82518"/>
              </p:ext>
            </p:extLst>
          </p:nvPr>
        </p:nvGraphicFramePr>
        <p:xfrm>
          <a:off x="1846469" y="1601309"/>
          <a:ext cx="8128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218">
                  <a:extLst>
                    <a:ext uri="{9D8B030D-6E8A-4147-A177-3AD203B41FA5}">
                      <a16:colId xmlns:a16="http://schemas.microsoft.com/office/drawing/2014/main" val="1514793875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4133157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Dim(H)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15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SIS,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0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SIR,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4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SIS, N=1000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0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SEIR, N=10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3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SIR, N=100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3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SEIR, N=40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68 921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6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Metapopulation SIR, 10 nodes, </a:t>
                      </a:r>
                      <a:r>
                        <a:rPr lang="en-US" dirty="0" err="1"/>
                        <a:t>N_i</a:t>
                      </a:r>
                      <a:r>
                        <a:rPr lang="en-US" dirty="0"/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x 10^40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45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Scalability: Tau Leap Sampling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0BB7EA-4954-488E-915E-B7E91EF16153}"/>
              </a:ext>
            </a:extLst>
          </p:cNvPr>
          <p:cNvSpPr txBox="1"/>
          <p:nvPr/>
        </p:nvSpPr>
        <p:spPr>
          <a:xfrm>
            <a:off x="6703100" y="3362402"/>
            <a:ext cx="52170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sampling rules for the MME are created and enough trajectories are generated, the phase space probability could be reconstructed.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895B221-0AE3-4CEF-B5E0-28FF7E35E3D3}"/>
              </a:ext>
            </a:extLst>
          </p:cNvPr>
          <p:cNvGrpSpPr/>
          <p:nvPr/>
        </p:nvGrpSpPr>
        <p:grpSpPr>
          <a:xfrm>
            <a:off x="344554" y="2192031"/>
            <a:ext cx="5981676" cy="3758195"/>
            <a:chOff x="674114" y="2172922"/>
            <a:chExt cx="5759511" cy="3618613"/>
          </a:xfrm>
        </p:grpSpPr>
        <p:pic>
          <p:nvPicPr>
            <p:cNvPr id="5" name="Picture 2" descr="Download Pixel Grid - Grids Png - Full Size PNG Image - PNGkit">
              <a:extLst>
                <a:ext uri="{FF2B5EF4-FFF2-40B4-BE49-F238E27FC236}">
                  <a16:creationId xmlns:a16="http://schemas.microsoft.com/office/drawing/2014/main" id="{B633BD48-8F1C-4BC4-AD13-BC317C9B4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91" r="20267"/>
            <a:stretch/>
          </p:blipFill>
          <p:spPr bwMode="auto">
            <a:xfrm>
              <a:off x="1298728" y="2551471"/>
              <a:ext cx="5134897" cy="273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F6961CF0-E840-49D0-963A-D6119B6FA5C1}"/>
                </a:ext>
              </a:extLst>
            </p:cNvPr>
            <p:cNvCxnSpPr/>
            <p:nvPr/>
          </p:nvCxnSpPr>
          <p:spPr>
            <a:xfrm flipV="1">
              <a:off x="674114" y="2642419"/>
              <a:ext cx="0" cy="26399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áfico 6" descr="Perfil de hombre con relleno sólido">
              <a:extLst>
                <a:ext uri="{FF2B5EF4-FFF2-40B4-BE49-F238E27FC236}">
                  <a16:creationId xmlns:a16="http://schemas.microsoft.com/office/drawing/2014/main" id="{3B515D5C-7742-4FCA-A83F-9B192CFD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503" y="3962399"/>
              <a:ext cx="284871" cy="284871"/>
            </a:xfrm>
            <a:prstGeom prst="rect">
              <a:avLst/>
            </a:prstGeom>
          </p:spPr>
        </p:pic>
        <p:pic>
          <p:nvPicPr>
            <p:cNvPr id="8" name="Gráfico 7" descr="Perfil de mujer con relleno sólido">
              <a:extLst>
                <a:ext uri="{FF2B5EF4-FFF2-40B4-BE49-F238E27FC236}">
                  <a16:creationId xmlns:a16="http://schemas.microsoft.com/office/drawing/2014/main" id="{E6A9A7FC-2F0D-463A-842C-3FEA7A26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5150" y="3253154"/>
              <a:ext cx="284871" cy="284871"/>
            </a:xfrm>
            <a:prstGeom prst="rect">
              <a:avLst/>
            </a:prstGeom>
          </p:spPr>
        </p:pic>
        <p:pic>
          <p:nvPicPr>
            <p:cNvPr id="9" name="Gráfico 8" descr="Perfil de hombre con relleno sólido">
              <a:extLst>
                <a:ext uri="{FF2B5EF4-FFF2-40B4-BE49-F238E27FC236}">
                  <a16:creationId xmlns:a16="http://schemas.microsoft.com/office/drawing/2014/main" id="{AF1643FC-B855-49C9-A298-0799FF54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4548" y="3008779"/>
              <a:ext cx="284871" cy="284871"/>
            </a:xfrm>
            <a:prstGeom prst="rect">
              <a:avLst/>
            </a:prstGeom>
          </p:spPr>
        </p:pic>
        <p:pic>
          <p:nvPicPr>
            <p:cNvPr id="10" name="Gráfico 9" descr="Perfil de mujer con relleno sólido">
              <a:extLst>
                <a:ext uri="{FF2B5EF4-FFF2-40B4-BE49-F238E27FC236}">
                  <a16:creationId xmlns:a16="http://schemas.microsoft.com/office/drawing/2014/main" id="{4E16F990-9619-4B8F-A3F7-6EDD70DF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87" y="2417297"/>
              <a:ext cx="284871" cy="284871"/>
            </a:xfrm>
            <a:prstGeom prst="rect">
              <a:avLst/>
            </a:prstGeom>
          </p:spPr>
        </p:pic>
        <p:pic>
          <p:nvPicPr>
            <p:cNvPr id="11" name="Gráfico 10" descr="Perfil de hombre con relleno sólido">
              <a:extLst>
                <a:ext uri="{FF2B5EF4-FFF2-40B4-BE49-F238E27FC236}">
                  <a16:creationId xmlns:a16="http://schemas.microsoft.com/office/drawing/2014/main" id="{B98B471B-8B69-421E-8AED-F1F0CC2B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685" y="2172922"/>
              <a:ext cx="284871" cy="284871"/>
            </a:xfrm>
            <a:prstGeom prst="rect">
              <a:avLst/>
            </a:prstGeom>
          </p:spPr>
        </p:pic>
        <p:pic>
          <p:nvPicPr>
            <p:cNvPr id="12" name="Gráfico 11" descr="Perfil de hombre con relleno sólido">
              <a:extLst>
                <a:ext uri="{FF2B5EF4-FFF2-40B4-BE49-F238E27FC236}">
                  <a16:creationId xmlns:a16="http://schemas.microsoft.com/office/drawing/2014/main" id="{C5AB1260-2A55-4C77-B7D2-D0ECF9EE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042" y="2465891"/>
              <a:ext cx="284871" cy="2848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D120B4BB-DA9B-4B16-888C-09D993B3D04C}"/>
                    </a:ext>
                  </a:extLst>
                </p:cNvPr>
                <p:cNvSpPr txBox="1"/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30F67BB-4090-4B4C-85AE-E95B2842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F83DEE97-E216-4FFF-A207-057A0AFC6842}"/>
                    </a:ext>
                  </a:extLst>
                </p:cNvPr>
                <p:cNvSpPr txBox="1"/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4931B1B8-0F03-46FB-BA3C-FA6A7205D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200C9A50-4C6B-4565-8141-51C57466B4E0}"/>
                    </a:ext>
                  </a:extLst>
                </p:cNvPr>
                <p:cNvSpPr txBox="1"/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58E69A77-7F48-4231-9AA1-D2152EBB7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DE380532-007B-4733-A257-946FE9FB6E7A}"/>
                    </a:ext>
                  </a:extLst>
                </p:cNvPr>
                <p:cNvSpPr txBox="1"/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567E7F7-68BE-42E9-8CED-7F7A8E3AB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0556" r="-13889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9AFEE41B-8B34-49B3-846F-9F5043EEA085}"/>
                    </a:ext>
                  </a:extLst>
                </p:cNvPr>
                <p:cNvSpPr txBox="1"/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AC58FE59-6059-4E41-A60F-D7763FFED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730" r="-10811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7F482FD9-91F2-4D48-8791-2D7DFBA200A4}"/>
                    </a:ext>
                  </a:extLst>
                </p:cNvPr>
                <p:cNvSpPr txBox="1"/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81FB96A-619A-4AF6-968F-28C183EC6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9730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7863D5DC-866E-4779-9509-5A24E95A4EFA}"/>
                </a:ext>
              </a:extLst>
            </p:cNvPr>
            <p:cNvSpPr/>
            <p:nvPr/>
          </p:nvSpPr>
          <p:spPr>
            <a:xfrm>
              <a:off x="1659988" y="4881489"/>
              <a:ext cx="4107766" cy="0"/>
            </a:xfrm>
            <a:custGeom>
              <a:avLst/>
              <a:gdLst>
                <a:gd name="connsiteX0" fmla="*/ 0 w 4107766"/>
                <a:gd name="connsiteY0" fmla="*/ 0 h 0"/>
                <a:gd name="connsiteX1" fmla="*/ 4107766 w 41077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766">
                  <a:moveTo>
                    <a:pt x="0" y="0"/>
                  </a:moveTo>
                  <a:lnTo>
                    <a:pt x="4107766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46B4BDC-498A-40BE-A998-AC4254287A2A}"/>
                </a:ext>
              </a:extLst>
            </p:cNvPr>
            <p:cNvSpPr/>
            <p:nvPr/>
          </p:nvSpPr>
          <p:spPr>
            <a:xfrm>
              <a:off x="1603717" y="3207434"/>
              <a:ext cx="4107766" cy="844061"/>
            </a:xfrm>
            <a:custGeom>
              <a:avLst/>
              <a:gdLst>
                <a:gd name="connsiteX0" fmla="*/ 0 w 4107766"/>
                <a:gd name="connsiteY0" fmla="*/ 844061 h 844061"/>
                <a:gd name="connsiteX1" fmla="*/ 886265 w 4107766"/>
                <a:gd name="connsiteY1" fmla="*/ 42203 h 844061"/>
                <a:gd name="connsiteX2" fmla="*/ 1730326 w 4107766"/>
                <a:gd name="connsiteY2" fmla="*/ 28135 h 844061"/>
                <a:gd name="connsiteX3" fmla="*/ 2574388 w 4107766"/>
                <a:gd name="connsiteY3" fmla="*/ 0 h 844061"/>
                <a:gd name="connsiteX4" fmla="*/ 3277772 w 4107766"/>
                <a:gd name="connsiteY4" fmla="*/ 829994 h 844061"/>
                <a:gd name="connsiteX5" fmla="*/ 4107766 w 4107766"/>
                <a:gd name="connsiteY5" fmla="*/ 14068 h 84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7766" h="844061">
                  <a:moveTo>
                    <a:pt x="0" y="844061"/>
                  </a:moveTo>
                  <a:lnTo>
                    <a:pt x="886265" y="42203"/>
                  </a:lnTo>
                  <a:lnTo>
                    <a:pt x="1730326" y="28135"/>
                  </a:lnTo>
                  <a:lnTo>
                    <a:pt x="2574388" y="0"/>
                  </a:lnTo>
                  <a:lnTo>
                    <a:pt x="3277772" y="829994"/>
                  </a:lnTo>
                  <a:lnTo>
                    <a:pt x="4107766" y="14068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CEAB7CB1-0A07-4070-87E7-781603987395}"/>
                </a:ext>
              </a:extLst>
            </p:cNvPr>
            <p:cNvSpPr/>
            <p:nvPr/>
          </p:nvSpPr>
          <p:spPr>
            <a:xfrm>
              <a:off x="1617785" y="2405575"/>
              <a:ext cx="2504049" cy="1645920"/>
            </a:xfrm>
            <a:custGeom>
              <a:avLst/>
              <a:gdLst>
                <a:gd name="connsiteX0" fmla="*/ 0 w 2504049"/>
                <a:gd name="connsiteY0" fmla="*/ 1617785 h 1645920"/>
                <a:gd name="connsiteX1" fmla="*/ 858129 w 2504049"/>
                <a:gd name="connsiteY1" fmla="*/ 1645920 h 1645920"/>
                <a:gd name="connsiteX2" fmla="*/ 1688123 w 2504049"/>
                <a:gd name="connsiteY2" fmla="*/ 829994 h 1645920"/>
                <a:gd name="connsiteX3" fmla="*/ 2504049 w 2504049"/>
                <a:gd name="connsiteY3" fmla="*/ 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4049" h="1645920">
                  <a:moveTo>
                    <a:pt x="0" y="1617785"/>
                  </a:moveTo>
                  <a:lnTo>
                    <a:pt x="858129" y="1645920"/>
                  </a:lnTo>
                  <a:lnTo>
                    <a:pt x="1688123" y="829994"/>
                  </a:lnTo>
                  <a:lnTo>
                    <a:pt x="2504049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03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Scalability: Tau Leap Sampling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16A9B68-B145-41D1-B290-B570D0AD6318}"/>
              </a:ext>
            </a:extLst>
          </p:cNvPr>
          <p:cNvSpPr/>
          <p:nvPr/>
        </p:nvSpPr>
        <p:spPr>
          <a:xfrm>
            <a:off x="1192696" y="1351725"/>
            <a:ext cx="3140765" cy="54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4D30DEE-B2BF-4875-9903-BBBA6AA73AA3}"/>
              </a:ext>
            </a:extLst>
          </p:cNvPr>
          <p:cNvSpPr/>
          <p:nvPr/>
        </p:nvSpPr>
        <p:spPr>
          <a:xfrm>
            <a:off x="1192695" y="2080595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Define initial conditions and parameters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912C38D-3442-428B-9267-5445089DDD4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2763078" y="1895063"/>
            <a:ext cx="1" cy="18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12C39A0-132C-4A8F-85B0-16D21E458FC1}"/>
              </a:ext>
            </a:extLst>
          </p:cNvPr>
          <p:cNvSpPr/>
          <p:nvPr/>
        </p:nvSpPr>
        <p:spPr>
          <a:xfrm>
            <a:off x="1192694" y="3150707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propensities (</a:t>
            </a:r>
            <a:r>
              <a:rPr lang="en-US" dirty="0" err="1">
                <a:solidFill>
                  <a:schemeClr val="tx1"/>
                </a:solidFill>
              </a:rPr>
              <a:t>R_j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752834B-8F4C-497B-8964-AAE2A1F13ABB}"/>
              </a:ext>
            </a:extLst>
          </p:cNvPr>
          <p:cNvSpPr/>
          <p:nvPr/>
        </p:nvSpPr>
        <p:spPr>
          <a:xfrm>
            <a:off x="1192693" y="4220819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Sample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869169D4-0FC1-4220-867F-B4578C5F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7" y="4492727"/>
            <a:ext cx="2160101" cy="2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46A11F8-C630-44D2-ACA3-7BE4912428C7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2763077" y="2829343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AF4F755-5374-4B30-AA5F-AED915E48AC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2763076" y="3899455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548BBA0-946F-414C-919B-166AFF6BBD79}"/>
              </a:ext>
            </a:extLst>
          </p:cNvPr>
          <p:cNvSpPr/>
          <p:nvPr/>
        </p:nvSpPr>
        <p:spPr>
          <a:xfrm>
            <a:off x="1126433" y="5280985"/>
            <a:ext cx="3140765" cy="1255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Update the states as: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0179B091-5B04-4924-B800-CB96D48D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55" y="6019801"/>
            <a:ext cx="2872241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D46ED8C-351A-4782-B4C9-36FB95E2EC96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flipH="1">
            <a:off x="2696816" y="4969567"/>
            <a:ext cx="66260" cy="311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7163AC4F-6829-41E1-A300-6E7E8B141131}"/>
              </a:ext>
            </a:extLst>
          </p:cNvPr>
          <p:cNvSpPr/>
          <p:nvPr/>
        </p:nvSpPr>
        <p:spPr>
          <a:xfrm>
            <a:off x="4069999" y="1623394"/>
            <a:ext cx="914387" cy="4396407"/>
          </a:xfrm>
          <a:prstGeom prst="arc">
            <a:avLst>
              <a:gd name="adj1" fmla="val 16200000"/>
              <a:gd name="adj2" fmla="val 5409446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487D1BE6-F2F5-4B08-9A33-6A563A5C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75888" y="3641606"/>
            <a:ext cx="1500182" cy="2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5A5A2DC-B766-4980-9D9F-00839E90C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56" y="4060137"/>
            <a:ext cx="3392799" cy="2544599"/>
          </a:xfrm>
          <a:prstGeom prst="rect">
            <a:avLst/>
          </a:prstGeom>
        </p:spPr>
      </p:pic>
      <p:pic>
        <p:nvPicPr>
          <p:cNvPr id="36" name="Imagen 3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B6CA6C7-3116-498A-91E5-58B75914B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55" y="1389645"/>
            <a:ext cx="3392799" cy="25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F02736C-FAA9-4C07-A9D2-C810595DF21E}"/>
              </a:ext>
            </a:extLst>
          </p:cNvPr>
          <p:cNvGrpSpPr/>
          <p:nvPr/>
        </p:nvGrpSpPr>
        <p:grpSpPr>
          <a:xfrm>
            <a:off x="4182614" y="1107680"/>
            <a:ext cx="3826771" cy="4642639"/>
            <a:chOff x="3779661" y="1690688"/>
            <a:chExt cx="3826771" cy="4642639"/>
          </a:xfrm>
        </p:grpSpPr>
        <p:pic>
          <p:nvPicPr>
            <p:cNvPr id="18" name="Picture 2" descr="Corporate Needs You to Find the Differences Between This Picture and This  Picture They&amp;#39;re the Same Picture I Bet You Can&amp;#39;t Find the Difference | I  Bet Meme on ME.ME">
              <a:extLst>
                <a:ext uri="{FF2B5EF4-FFF2-40B4-BE49-F238E27FC236}">
                  <a16:creationId xmlns:a16="http://schemas.microsoft.com/office/drawing/2014/main" id="{EB271DF8-B534-476A-AA72-864E1C2D77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98"/>
            <a:stretch/>
          </p:blipFill>
          <p:spPr bwMode="auto">
            <a:xfrm>
              <a:off x="3779661" y="1690688"/>
              <a:ext cx="3826771" cy="4642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n 18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3B5E7405-D05A-4CD5-AF77-5FB8E2C60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2838">
              <a:off x="3899803" y="2182183"/>
              <a:ext cx="1269357" cy="952018"/>
            </a:xfrm>
            <a:prstGeom prst="rect">
              <a:avLst/>
            </a:prstGeom>
          </p:spPr>
        </p:pic>
        <p:pic>
          <p:nvPicPr>
            <p:cNvPr id="20" name="Imagen 1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7BF4F7B6-FD4B-48A9-956D-DDB7968B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9404">
              <a:off x="5981196" y="2500713"/>
              <a:ext cx="1374765" cy="1031074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DC944C0-5085-448E-8807-8859F7BE4FD4}"/>
                </a:ext>
              </a:extLst>
            </p:cNvPr>
            <p:cNvSpPr txBox="1"/>
            <p:nvPr/>
          </p:nvSpPr>
          <p:spPr>
            <a:xfrm rot="471294">
              <a:off x="4095705" y="1865039"/>
              <a:ext cx="964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Tau leap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30EC667-1791-441E-8948-841E45436881}"/>
                </a:ext>
              </a:extLst>
            </p:cNvPr>
            <p:cNvSpPr txBox="1"/>
            <p:nvPr/>
          </p:nvSpPr>
          <p:spPr>
            <a:xfrm rot="471294">
              <a:off x="6330382" y="2045751"/>
              <a:ext cx="114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Analytic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832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Network Simulation and Complexity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8AE0B24-4651-4524-BC63-DE2EE01C4D08}"/>
              </a:ext>
            </a:extLst>
          </p:cNvPr>
          <p:cNvSpPr/>
          <p:nvPr/>
        </p:nvSpPr>
        <p:spPr>
          <a:xfrm>
            <a:off x="490331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15F2B34-88B6-47F2-AD5A-3BC3D8535081}"/>
              </a:ext>
            </a:extLst>
          </p:cNvPr>
          <p:cNvSpPr/>
          <p:nvPr/>
        </p:nvSpPr>
        <p:spPr>
          <a:xfrm>
            <a:off x="863600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7548E8C-D184-455A-8C9B-D204692F752A}"/>
              </a:ext>
            </a:extLst>
          </p:cNvPr>
          <p:cNvSpPr/>
          <p:nvPr/>
        </p:nvSpPr>
        <p:spPr>
          <a:xfrm>
            <a:off x="863600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CAD1410-ECAE-4BAD-BD8C-B16A6506B6AF}"/>
              </a:ext>
            </a:extLst>
          </p:cNvPr>
          <p:cNvSpPr/>
          <p:nvPr/>
        </p:nvSpPr>
        <p:spPr>
          <a:xfrm>
            <a:off x="863600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C88EE71-1266-4790-B39E-A201A41A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34" y="2672110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29DE037-C73F-4132-B0FD-84C4DCDD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32" y="3617091"/>
            <a:ext cx="326534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FA21A543-21D1-4EDC-AB83-08E480E9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3" y="453038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1A3FE9C-C36C-4151-9204-82F27C726808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93800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CACE0A5-96D5-4472-A154-63C681B28DAD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193800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A296BE1-E5C2-46A8-9C49-674D7F8704C3}"/>
              </a:ext>
            </a:extLst>
          </p:cNvPr>
          <p:cNvSpPr/>
          <p:nvPr/>
        </p:nvSpPr>
        <p:spPr>
          <a:xfrm>
            <a:off x="3204956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FE1A469-2D07-4585-BF17-D136D42096D6}"/>
              </a:ext>
            </a:extLst>
          </p:cNvPr>
          <p:cNvSpPr/>
          <p:nvPr/>
        </p:nvSpPr>
        <p:spPr>
          <a:xfrm>
            <a:off x="3597275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10EB432-034D-4BEE-9290-695CB99AD415}"/>
              </a:ext>
            </a:extLst>
          </p:cNvPr>
          <p:cNvSpPr/>
          <p:nvPr/>
        </p:nvSpPr>
        <p:spPr>
          <a:xfrm>
            <a:off x="3597275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AB68729-02FF-4513-BEE4-561FF221AE1E}"/>
              </a:ext>
            </a:extLst>
          </p:cNvPr>
          <p:cNvSpPr/>
          <p:nvPr/>
        </p:nvSpPr>
        <p:spPr>
          <a:xfrm>
            <a:off x="3597275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2D683BE-9814-43DF-B038-1D40DC2412E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3927475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2CBA4D1-58DC-4F78-8ABB-1D71D4A75752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3927475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8">
            <a:extLst>
              <a:ext uri="{FF2B5EF4-FFF2-40B4-BE49-F238E27FC236}">
                <a16:creationId xmlns:a16="http://schemas.microsoft.com/office/drawing/2014/main" id="{4EA1CC3E-5733-44BC-AC1E-3E07C649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290" y="4530384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AD16686-F346-4065-AF99-9B01E6A8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34" y="3594336"/>
            <a:ext cx="361826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93D76EB5-AF5B-4A61-9DB0-238FFBE4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644883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FE8EA6A-5BFA-4D74-9A24-5BD476BA66AB}"/>
              </a:ext>
            </a:extLst>
          </p:cNvPr>
          <p:cNvCxnSpPr>
            <a:cxnSpLocks/>
          </p:cNvCxnSpPr>
          <p:nvPr/>
        </p:nvCxnSpPr>
        <p:spPr>
          <a:xfrm>
            <a:off x="1999245" y="4530384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4916453-F7A7-4DE8-993F-462A7BF1CA99}"/>
              </a:ext>
            </a:extLst>
          </p:cNvPr>
          <p:cNvCxnSpPr>
            <a:cxnSpLocks/>
          </p:cNvCxnSpPr>
          <p:nvPr/>
        </p:nvCxnSpPr>
        <p:spPr>
          <a:xfrm flipH="1">
            <a:off x="1999245" y="2768878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4">
            <a:extLst>
              <a:ext uri="{FF2B5EF4-FFF2-40B4-BE49-F238E27FC236}">
                <a16:creationId xmlns:a16="http://schemas.microsoft.com/office/drawing/2014/main" id="{3463F878-1C69-428E-B12B-9C54683D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2" y="4725716"/>
            <a:ext cx="2229505" cy="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6FD0CF45-0B74-4933-BEF2-E3E4BDCB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AC6AFDD9-02F6-4407-A2E4-A7150B6E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DFB5EB10-6F9C-457B-86C8-9C9F92CF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73" y="2964577"/>
            <a:ext cx="2147213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>
            <a:extLst>
              <a:ext uri="{FF2B5EF4-FFF2-40B4-BE49-F238E27FC236}">
                <a16:creationId xmlns:a16="http://schemas.microsoft.com/office/drawing/2014/main" id="{E02916F5-DCBE-4257-A088-0A640094D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29" y="2966218"/>
            <a:ext cx="2147213" cy="3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>
            <a:extLst>
              <a:ext uri="{FF2B5EF4-FFF2-40B4-BE49-F238E27FC236}">
                <a16:creationId xmlns:a16="http://schemas.microsoft.com/office/drawing/2014/main" id="{2D172D10-0B4E-4C30-BEBE-60EC0E9A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92" y="3668250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63581E8E-78F7-4D21-83B8-BAD1692A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08" y="3668249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2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813CC-C8CE-4F31-8F98-A5B35F9FB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679381"/>
            <a:ext cx="3901936" cy="4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3D317C-72D8-4A24-933F-DF6D1E09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78" y="1719005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4E1CF79F-8F1E-43F8-B5B0-CBAC8DEDF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9" y="2712230"/>
            <a:ext cx="5653467" cy="3392081"/>
          </a:xfrm>
          <a:prstGeom prst="rect">
            <a:avLst/>
          </a:prstGeom>
        </p:spPr>
      </p:pic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2390194D-8AED-4BE2-B455-089F86725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States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CD0414-2C19-4355-BA88-DB93F56A3183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E06D7E-13EB-47CF-8B1D-8EDFA2DF2C7B}"/>
              </a:ext>
            </a:extLst>
          </p:cNvPr>
          <p:cNvSpPr txBox="1"/>
          <p:nvPr/>
        </p:nvSpPr>
        <p:spPr>
          <a:xfrm>
            <a:off x="1727911" y="6013231"/>
            <a:ext cx="915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movilidad</a:t>
            </a:r>
            <a:r>
              <a:rPr lang="en-US" dirty="0"/>
              <a:t> </a:t>
            </a:r>
            <a:r>
              <a:rPr lang="en-US" dirty="0" err="1"/>
              <a:t>asimétrica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romper los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estables</a:t>
            </a:r>
            <a:r>
              <a:rPr lang="en-US" dirty="0"/>
              <a:t> </a:t>
            </a:r>
            <a:r>
              <a:rPr lang="en-US" dirty="0" err="1"/>
              <a:t>fijos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bien </a:t>
            </a:r>
            <a:r>
              <a:rPr lang="en-US" dirty="0" err="1"/>
              <a:t>mezclado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la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multiestabilidad</a:t>
            </a:r>
            <a:r>
              <a:rPr lang="en-US" dirty="0"/>
              <a:t>.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DD4AB733-C9F3-4E64-84C9-173FEEEA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8" y="2712230"/>
            <a:ext cx="5653468" cy="339208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6F0CCC-FCF2-4AA0-9188-7E541BBA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0F6F0901-C36E-42E2-9560-CB5B65BA2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3936FBC-CD46-476C-B844-EFD7E424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94" y="1455334"/>
            <a:ext cx="2914905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Systems: Migration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CD0414-2C19-4355-BA88-DB93F56A3183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3057452-1118-4444-91B1-22D93410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D5A107-A634-46A3-84E9-B83D35A7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8" y="2796093"/>
            <a:ext cx="4784035" cy="3588027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media">
            <a:extLst>
              <a:ext uri="{FF2B5EF4-FFF2-40B4-BE49-F238E27FC236}">
                <a16:creationId xmlns:a16="http://schemas.microsoft.com/office/drawing/2014/main" id="{3B427660-DC8B-4462-88F4-EDD9CBD14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9" y="2801521"/>
            <a:ext cx="4784036" cy="358802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34D7302-51B5-49CC-89F6-A41E533F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9" y="1835652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94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B911F3-AF83-412A-9B8A-D0AF2795E8F6}"/>
              </a:ext>
            </a:extLst>
          </p:cNvPr>
          <p:cNvSpPr txBox="1"/>
          <p:nvPr/>
        </p:nvSpPr>
        <p:spPr>
          <a:xfrm>
            <a:off x="1152941" y="2133600"/>
            <a:ext cx="9607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Reaction diffusion systems do have an analytic solution if they are specifically written as a Markovian Master Equation; but the properties of this solutions are hard to get out, neither brute force nor field theory can get this properties for large number of subpopulations.</a:t>
            </a:r>
          </a:p>
          <a:p>
            <a:endParaRPr lang="en-US" sz="2400" dirty="0"/>
          </a:p>
          <a:p>
            <a:r>
              <a:rPr lang="en-US" sz="2400" dirty="0"/>
              <a:t>+ By adding bosonic migration to RDPs we can find multi-stable distributions, well-mixed state breaking and extreme differences in the probability cloud dynamics. </a:t>
            </a:r>
          </a:p>
        </p:txBody>
      </p:sp>
    </p:spTree>
    <p:extLst>
      <p:ext uri="{BB962C8B-B14F-4D97-AF65-F5344CB8AC3E}">
        <p14:creationId xmlns:p14="http://schemas.microsoft.com/office/powerpoint/2010/main" val="4070430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g de imágenes: Gracias imágenes y gifs animados">
            <a:extLst>
              <a:ext uri="{FF2B5EF4-FFF2-40B4-BE49-F238E27FC236}">
                <a16:creationId xmlns:a16="http://schemas.microsoft.com/office/drawing/2014/main" id="{5535005C-7505-43CE-9A8B-8DCE1B7CF5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65" y="1526899"/>
            <a:ext cx="5072269" cy="38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2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Bosonic Meta-population RDPs</a:t>
            </a:r>
          </a:p>
        </p:txBody>
      </p:sp>
      <p:pic>
        <p:nvPicPr>
          <p:cNvPr id="4098" name="Picture 2" descr="Schematic representation of a metapopulation model. The system is... |  Download Scientific Diagram">
            <a:extLst>
              <a:ext uri="{FF2B5EF4-FFF2-40B4-BE49-F238E27FC236}">
                <a16:creationId xmlns:a16="http://schemas.microsoft.com/office/drawing/2014/main" id="{D5DB657A-4C63-429C-BAF1-C2FD7F7B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222432"/>
            <a:ext cx="80962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B9CE00A-EBAB-4C78-8893-7A0D5F0EB16A}"/>
              </a:ext>
            </a:extLst>
          </p:cNvPr>
          <p:cNvSpPr txBox="1"/>
          <p:nvPr/>
        </p:nvSpPr>
        <p:spPr>
          <a:xfrm>
            <a:off x="6096000" y="6457890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Hackl, J., &amp; </a:t>
            </a:r>
            <a:r>
              <a:rPr lang="en-US" sz="1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Dubernet</a:t>
            </a:r>
            <a:r>
              <a:rPr lang="en-US" sz="1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T. (2019). Epidemic Spreading in Urban Areas Using Agent-Based Transportation Models. In Future Internet (Vol. 11, Issue 4, p. 92). MDPI AG. https://doi.org/10.3390/fi11040092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145967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Markovian Master Equations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CF214A-7670-4CE6-9B5A-440675A7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771655"/>
            <a:ext cx="9134475" cy="9906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5A19CEB-DF60-440C-A1A9-1EA046858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3" y="3291808"/>
            <a:ext cx="2814198" cy="3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3BC2B30-BF4F-495F-B5F0-E0DB171C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4113043"/>
            <a:ext cx="1696079" cy="4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97C9D4-C4E8-4D38-8FC5-74223C56D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4969389"/>
            <a:ext cx="1696079" cy="44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patial epidemiology of networked metapopulation: an overview. - Abstract -  Europe PMC">
            <a:extLst>
              <a:ext uri="{FF2B5EF4-FFF2-40B4-BE49-F238E27FC236}">
                <a16:creationId xmlns:a16="http://schemas.microsoft.com/office/drawing/2014/main" id="{8665EE31-33B9-468E-AC34-D474B653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95063"/>
            <a:ext cx="63246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4F278A8-BA31-43C0-B7AF-BF676EDEF6C1}"/>
              </a:ext>
            </a:extLst>
          </p:cNvPr>
          <p:cNvSpPr txBox="1"/>
          <p:nvPr/>
        </p:nvSpPr>
        <p:spPr>
          <a:xfrm>
            <a:off x="5221356" y="6415811"/>
            <a:ext cx="7195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Wang, L., &amp; Li, X. (2014). Spatial epidemiology of networked metapopulation: an overview. In Chinese Science Bulletin (Vol. 59, Issue 28, pp. 3511–3522). Springer Science and Business Media LLC. https://doi.org/10.1007/s11434-014-0499-8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210678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Markovian Master Equations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CF214A-7670-4CE6-9B5A-440675A7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771655"/>
            <a:ext cx="9134475" cy="990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4EED897-83DD-42BD-A70C-29C9F818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9" y="3302098"/>
            <a:ext cx="5729610" cy="2975354"/>
          </a:xfrm>
          <a:prstGeom prst="rect">
            <a:avLst/>
          </a:prstGeom>
        </p:spPr>
      </p:pic>
      <p:pic>
        <p:nvPicPr>
          <p:cNvPr id="12" name="Picture 10" descr="Spatial epidemiology of networked metapopulation: an overview. - Abstract -  Europe PMC">
            <a:extLst>
              <a:ext uri="{FF2B5EF4-FFF2-40B4-BE49-F238E27FC236}">
                <a16:creationId xmlns:a16="http://schemas.microsoft.com/office/drawing/2014/main" id="{64098450-B837-4ADF-A2D6-59B44070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3"/>
          <a:stretch/>
        </p:blipFill>
        <p:spPr bwMode="auto">
          <a:xfrm>
            <a:off x="6535324" y="3215051"/>
            <a:ext cx="5169098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C4D584F-2304-445F-8F52-59C62DB92286}"/>
              </a:ext>
            </a:extLst>
          </p:cNvPr>
          <p:cNvSpPr txBox="1"/>
          <p:nvPr/>
        </p:nvSpPr>
        <p:spPr>
          <a:xfrm>
            <a:off x="5221356" y="6415811"/>
            <a:ext cx="7195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Wang, L., &amp; Li, X. (2014). Spatial epidemiology of networked metapopulation: an overview. In Chinese Science Bulletin (Vol. 59, Issue 28, pp. 3511–3522). Springer Science and Business Media LLC. https://doi.org/10.1007/s11434-014-0499-8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36174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Approach to RDPs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C01FB2F-0B8E-4A9A-9889-B6398270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4" y="3652648"/>
            <a:ext cx="3445475" cy="53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B7A906F-9114-42F6-B760-C4704057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" y="1785938"/>
            <a:ext cx="2953883" cy="9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76CD105-7FDA-42CB-ACA2-973F630ECD2E}"/>
              </a:ext>
            </a:extLst>
          </p:cNvPr>
          <p:cNvCxnSpPr/>
          <p:nvPr/>
        </p:nvCxnSpPr>
        <p:spPr>
          <a:xfrm flipH="1">
            <a:off x="3733957" y="2102678"/>
            <a:ext cx="1814286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DB9EB20-7AE3-41AC-A238-16309E97B84B}"/>
              </a:ext>
            </a:extLst>
          </p:cNvPr>
          <p:cNvSpPr txBox="1"/>
          <p:nvPr/>
        </p:nvSpPr>
        <p:spPr>
          <a:xfrm>
            <a:off x="5751445" y="1767183"/>
            <a:ext cx="4280452" cy="64633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“phi” state represents the probability of each accessible macroscopic state “n”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ECD678-984C-4173-BCAA-EF1B70FBA533}"/>
              </a:ext>
            </a:extLst>
          </p:cNvPr>
          <p:cNvCxnSpPr/>
          <p:nvPr/>
        </p:nvCxnSpPr>
        <p:spPr>
          <a:xfrm flipH="1">
            <a:off x="3937159" y="3920394"/>
            <a:ext cx="1814286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D6D2A1-D73E-4AB8-9BD9-28F7BFECC5AF}"/>
              </a:ext>
            </a:extLst>
          </p:cNvPr>
          <p:cNvSpPr txBox="1"/>
          <p:nvPr/>
        </p:nvSpPr>
        <p:spPr>
          <a:xfrm>
            <a:off x="5950275" y="3541810"/>
            <a:ext cx="4280452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Ladder operators are added to built an MME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D0867B3B-B67B-4DA4-969D-FB2D3F44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" y="5297210"/>
            <a:ext cx="3688792" cy="7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6CF47BB-9857-4A35-A8EA-0CD15C25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375704"/>
            <a:ext cx="4719893" cy="7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903542F-D1F0-46D3-AD3B-2E7674349E54}"/>
              </a:ext>
            </a:extLst>
          </p:cNvPr>
          <p:cNvSpPr txBox="1"/>
          <p:nvPr/>
        </p:nvSpPr>
        <p:spPr>
          <a:xfrm>
            <a:off x="6321290" y="6457890"/>
            <a:ext cx="6029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Peliti</a:t>
            </a:r>
            <a:r>
              <a:rPr lang="en-US" sz="1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, L. (1985). Path integral approach to birth-death processes on a lattice. In Journal de Physique (Vol. 46, Issue 9, pp. 1469–1483). EDP Sciences. https://doi.org/10.1051/jphys:019850046090146900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35887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Bra-</a:t>
            </a:r>
            <a:r>
              <a:rPr lang="en-US" dirty="0" err="1"/>
              <a:t>ket</a:t>
            </a:r>
            <a:endParaRPr lang="en-U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EAF8B07-32BE-49AF-84A6-571A77A351EC}"/>
              </a:ext>
            </a:extLst>
          </p:cNvPr>
          <p:cNvCxnSpPr>
            <a:cxnSpLocks/>
          </p:cNvCxnSpPr>
          <p:nvPr/>
        </p:nvCxnSpPr>
        <p:spPr>
          <a:xfrm>
            <a:off x="2835965" y="2825275"/>
            <a:ext cx="0" cy="178648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3A5C57-24C5-4D72-A0B7-FCC5EE76D5DB}"/>
              </a:ext>
            </a:extLst>
          </p:cNvPr>
          <p:cNvSpPr txBox="1"/>
          <p:nvPr/>
        </p:nvSpPr>
        <p:spPr>
          <a:xfrm>
            <a:off x="551621" y="4738723"/>
            <a:ext cx="4280452" cy="64633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Remember, our interest is to find the dynamics of “phi”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654A69C-0F17-4747-B3EC-F046B9C8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30" y="1872044"/>
            <a:ext cx="1507435" cy="9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D3CDCE1-7A3C-41E3-BF3B-ABF16230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74" y="2155547"/>
            <a:ext cx="995364" cy="4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5041837-B815-4B73-BB97-6F99E3179E25}"/>
              </a:ext>
            </a:extLst>
          </p:cNvPr>
          <p:cNvCxnSpPr>
            <a:cxnSpLocks/>
          </p:cNvCxnSpPr>
          <p:nvPr/>
        </p:nvCxnSpPr>
        <p:spPr>
          <a:xfrm>
            <a:off x="5280992" y="2348659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68E940D-F665-4850-8A68-98B0767D58E3}"/>
              </a:ext>
            </a:extLst>
          </p:cNvPr>
          <p:cNvSpPr txBox="1"/>
          <p:nvPr/>
        </p:nvSpPr>
        <p:spPr>
          <a:xfrm>
            <a:off x="6455464" y="1941250"/>
            <a:ext cx="4280452" cy="64633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The MME is now a Schrodinger equation in  imaginary time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D7659A30-29BE-41FB-B47A-3C24B2E3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30" y="4107828"/>
            <a:ext cx="4499320" cy="12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770FE5C-F15F-49E4-BCC8-48CA5FBE00F1}"/>
              </a:ext>
            </a:extLst>
          </p:cNvPr>
          <p:cNvCxnSpPr>
            <a:cxnSpLocks/>
          </p:cNvCxnSpPr>
          <p:nvPr/>
        </p:nvCxnSpPr>
        <p:spPr>
          <a:xfrm flipH="1">
            <a:off x="8595690" y="3048001"/>
            <a:ext cx="1" cy="94542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AF622AB-E381-48BA-876C-D12FFD4C2B63}"/>
              </a:ext>
            </a:extLst>
          </p:cNvPr>
          <p:cNvSpPr txBox="1"/>
          <p:nvPr/>
        </p:nvSpPr>
        <p:spPr>
          <a:xfrm>
            <a:off x="6308035" y="5569546"/>
            <a:ext cx="4280452" cy="92333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 contains the whole information of the rules of the game. In this case you can see a SIS operator</a:t>
            </a:r>
          </a:p>
        </p:txBody>
      </p:sp>
    </p:spTree>
    <p:extLst>
      <p:ext uri="{BB962C8B-B14F-4D97-AF65-F5344CB8AC3E}">
        <p14:creationId xmlns:p14="http://schemas.microsoft.com/office/powerpoint/2010/main" val="23553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A5827-4AE1-4225-8C35-10B27035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 to the Bosonic RDP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654A69C-0F17-4747-B3EC-F046B9C8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30" y="1872044"/>
            <a:ext cx="1507435" cy="9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D3CDCE1-7A3C-41E3-BF3B-ABF16230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74" y="2155547"/>
            <a:ext cx="995364" cy="49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5041837-B815-4B73-BB97-6F99E3179E25}"/>
              </a:ext>
            </a:extLst>
          </p:cNvPr>
          <p:cNvCxnSpPr>
            <a:cxnSpLocks/>
          </p:cNvCxnSpPr>
          <p:nvPr/>
        </p:nvCxnSpPr>
        <p:spPr>
          <a:xfrm>
            <a:off x="5280992" y="2348659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5E8CF53-6407-4DF6-8F49-64A3C2528286}"/>
              </a:ext>
            </a:extLst>
          </p:cNvPr>
          <p:cNvCxnSpPr>
            <a:cxnSpLocks/>
          </p:cNvCxnSpPr>
          <p:nvPr/>
        </p:nvCxnSpPr>
        <p:spPr>
          <a:xfrm>
            <a:off x="5280992" y="2514311"/>
            <a:ext cx="102704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4E9D10-7DD4-424F-8DAA-EBC524D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89" y="2186226"/>
            <a:ext cx="4419600" cy="4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AA65543-9FB7-460B-B112-0FB3DE2D267A}"/>
              </a:ext>
            </a:extLst>
          </p:cNvPr>
          <p:cNvSpPr txBox="1"/>
          <p:nvPr/>
        </p:nvSpPr>
        <p:spPr>
          <a:xfrm>
            <a:off x="1603513" y="3429000"/>
            <a:ext cx="6604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propagator of the system is the exponential of an operator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To solve this, we need to compute the matrix form of H: 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7F74B3C2-7814-4520-8B04-D0167916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91" y="4988822"/>
            <a:ext cx="3967661" cy="5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77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B51FC4-24B5-4A7D-A342-2AC39568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Form of SIS Propagator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DC81C2-7E92-40CB-BA9B-EDDF86F7D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3" y="2629606"/>
            <a:ext cx="11108116" cy="20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976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6667</TotalTime>
  <Words>1089</Words>
  <Application>Microsoft Office PowerPoint</Application>
  <PresentationFormat>Panorámica</PresentationFormat>
  <Paragraphs>207</Paragraphs>
  <Slides>29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Amasis MT Pro Medium</vt:lpstr>
      <vt:lpstr>Arial</vt:lpstr>
      <vt:lpstr>Calibri</vt:lpstr>
      <vt:lpstr>Calibri Light</vt:lpstr>
      <vt:lpstr>Cambria Math</vt:lpstr>
      <vt:lpstr>Tema de Office</vt:lpstr>
      <vt:lpstr> Epidemic Propagation Operators in Meta-populations</vt:lpstr>
      <vt:lpstr>Reaction-Diffusion Processes (RDP)</vt:lpstr>
      <vt:lpstr>Bosonic Meta-population RDPs</vt:lpstr>
      <vt:lpstr>Markovian Master Equations </vt:lpstr>
      <vt:lpstr>Markovian Master Equations </vt:lpstr>
      <vt:lpstr>Analytical Approach to RDPs</vt:lpstr>
      <vt:lpstr>Why Bra-ket</vt:lpstr>
      <vt:lpstr>Analytical Solution to the Bosonic RDP</vt:lpstr>
      <vt:lpstr>The Matrix Form of SIS Propagator</vt:lpstr>
      <vt:lpstr>The Interpretation of H: SIS</vt:lpstr>
      <vt:lpstr>The Interpretation of H</vt:lpstr>
      <vt:lpstr>Path Length Matrices</vt:lpstr>
      <vt:lpstr>Path Length Matrices</vt:lpstr>
      <vt:lpstr>The –familiar- Communicability of H (or Ht)</vt:lpstr>
      <vt:lpstr>The –familiar- Communicability of H (or Ht)</vt:lpstr>
      <vt:lpstr>Creating Operator Locality</vt:lpstr>
      <vt:lpstr>God Bless Locality</vt:lpstr>
      <vt:lpstr>The Communicability of H Δt</vt:lpstr>
      <vt:lpstr>Testing Locality - SIR</vt:lpstr>
      <vt:lpstr>Scalability </vt:lpstr>
      <vt:lpstr>How to Solve Scalability: Tau Leap Sampling</vt:lpstr>
      <vt:lpstr>How to Solve Scalability: Tau Leap Sampling</vt:lpstr>
      <vt:lpstr>Presentación de PowerPoint</vt:lpstr>
      <vt:lpstr>Simplest Network Simulation and Complexity</vt:lpstr>
      <vt:lpstr>Stationary States</vt:lpstr>
      <vt:lpstr>Stationary States</vt:lpstr>
      <vt:lpstr>Small Systems: Migration</vt:lpstr>
      <vt:lpstr>Take Home Messages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 Approach to epidemic systems: Part  I. Single node dynamics</dc:title>
  <dc:creator>José Alejandro Rojas Venegas</dc:creator>
  <cp:lastModifiedBy>José Alejandro Rojas Venegas</cp:lastModifiedBy>
  <cp:revision>38</cp:revision>
  <dcterms:created xsi:type="dcterms:W3CDTF">2021-08-07T19:23:17Z</dcterms:created>
  <dcterms:modified xsi:type="dcterms:W3CDTF">2021-11-28T14:53:28Z</dcterms:modified>
</cp:coreProperties>
</file>